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946900" cy="9220200"/>
  <p:embeddedFontLst>
    <p:embeddedFont>
      <p:font typeface="Proxima Nova"/>
      <p:regular r:id="rId28"/>
      <p:bold r:id="rId29"/>
      <p:italic r:id="rId30"/>
      <p:boldItalic r:id="rId31"/>
    </p:embeddedFont>
    <p:embeddedFont>
      <p:font typeface="Source Sans Pro"/>
      <p:regular r:id="rId32"/>
      <p:bold r:id="rId33"/>
      <p:italic r:id="rId34"/>
      <p:boldItalic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0" roundtripDataSignature="AMtx7mikXHMTlNDa1Lr+TSMRY1nXM6Wp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roximaNova-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roximaNova-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roximaNova-boldItalic.fntdata"/><Relationship Id="rId30" Type="http://schemas.openxmlformats.org/officeDocument/2006/relationships/font" Target="fonts/ProximaNova-italic.fntdata"/><Relationship Id="rId11" Type="http://schemas.openxmlformats.org/officeDocument/2006/relationships/slide" Target="slides/slide7.xml"/><Relationship Id="rId33" Type="http://schemas.openxmlformats.org/officeDocument/2006/relationships/font" Target="fonts/SourceSansPro-bold.fntdata"/><Relationship Id="rId10" Type="http://schemas.openxmlformats.org/officeDocument/2006/relationships/slide" Target="slides/slide6.xml"/><Relationship Id="rId32" Type="http://schemas.openxmlformats.org/officeDocument/2006/relationships/font" Target="fonts/SourceSansPro-regular.fntdata"/><Relationship Id="rId13" Type="http://schemas.openxmlformats.org/officeDocument/2006/relationships/slide" Target="slides/slide9.xml"/><Relationship Id="rId35" Type="http://schemas.openxmlformats.org/officeDocument/2006/relationships/font" Target="fonts/SourceSansPro-boldItalic.fntdata"/><Relationship Id="rId12" Type="http://schemas.openxmlformats.org/officeDocument/2006/relationships/slide" Target="slides/slide8.xml"/><Relationship Id="rId34" Type="http://schemas.openxmlformats.org/officeDocument/2006/relationships/font" Target="fonts/SourceSansPro-italic.fntdata"/><Relationship Id="rId15" Type="http://schemas.openxmlformats.org/officeDocument/2006/relationships/slide" Target="slides/slide11.xml"/><Relationship Id="rId37" Type="http://schemas.openxmlformats.org/officeDocument/2006/relationships/font" Target="fonts/OpenSans-bold.fntdata"/><Relationship Id="rId14" Type="http://schemas.openxmlformats.org/officeDocument/2006/relationships/slide" Target="slides/slide10.xml"/><Relationship Id="rId36" Type="http://schemas.openxmlformats.org/officeDocument/2006/relationships/font" Target="fonts/OpenSans-regular.fntdata"/><Relationship Id="rId17" Type="http://schemas.openxmlformats.org/officeDocument/2006/relationships/slide" Target="slides/slide13.xml"/><Relationship Id="rId39" Type="http://schemas.openxmlformats.org/officeDocument/2006/relationships/font" Target="fonts/OpenSans-boldItalic.fntdata"/><Relationship Id="rId16" Type="http://schemas.openxmlformats.org/officeDocument/2006/relationships/slide" Target="slides/slide12.xml"/><Relationship Id="rId38" Type="http://schemas.openxmlformats.org/officeDocument/2006/relationships/font" Target="fonts/OpenSans-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94690" y="4379596"/>
            <a:ext cx="5557520" cy="4149090"/>
          </a:xfrm>
          <a:prstGeom prst="rect">
            <a:avLst/>
          </a:prstGeom>
          <a:noFill/>
          <a:ln>
            <a:noFill/>
          </a:ln>
        </p:spPr>
        <p:txBody>
          <a:bodyPr anchorCtr="0" anchor="t" bIns="92350" lIns="92350" spcFirstLastPara="1" rIns="92350" wrap="square" tIns="92350">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1:notes"/>
          <p:cNvSpPr txBox="1"/>
          <p:nvPr>
            <p:ph idx="1" type="body"/>
          </p:nvPr>
        </p:nvSpPr>
        <p:spPr>
          <a:xfrm>
            <a:off x="694690" y="4379596"/>
            <a:ext cx="5557520" cy="4149090"/>
          </a:xfrm>
          <a:prstGeom prst="rect">
            <a:avLst/>
          </a:prstGeom>
          <a:noFill/>
          <a:ln>
            <a:noFill/>
          </a:ln>
        </p:spPr>
        <p:txBody>
          <a:bodyPr anchorCtr="0" anchor="t" bIns="92350" lIns="92350" spcFirstLastPara="1" rIns="92350" wrap="square" tIns="92350">
            <a:noAutofit/>
          </a:bodyPr>
          <a:lstStyle/>
          <a:p>
            <a:pPr indent="0" lvl="0" marL="0" rtl="0" algn="l">
              <a:lnSpc>
                <a:spcPct val="100000"/>
              </a:lnSpc>
              <a:spcBef>
                <a:spcPts val="0"/>
              </a:spcBef>
              <a:spcAft>
                <a:spcPts val="0"/>
              </a:spcAft>
              <a:buSzPts val="1100"/>
              <a:buNone/>
            </a:pPr>
            <a:r>
              <a:rPr lang="en-US"/>
              <a:t>Reading material, Disclaimer about organizing (challenge about yourself, identify and self map to use it for building power to help those who have no status, no assets, no recognition, this is the.)  If you believe this is the place to learn how to motivate others to do your will…leave now.  Go to one of those Wall Street billionaires motivation speakers. </a:t>
            </a:r>
            <a:endParaRPr/>
          </a:p>
        </p:txBody>
      </p:sp>
      <p:sp>
        <p:nvSpPr>
          <p:cNvPr id="77" name="Google Shape;77;p1: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0: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166" name="Google Shape;166;p10: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1: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171" name="Google Shape;171;p11: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2: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176" name="Google Shape;176;p12: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3: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182" name="Google Shape;182;p13: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4: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192" name="Google Shape;192;p14: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5: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0" name="Google Shape;200;p15:notes"/>
          <p:cNvSpPr txBox="1"/>
          <p:nvPr>
            <p:ph idx="1" type="body"/>
          </p:nvPr>
        </p:nvSpPr>
        <p:spPr>
          <a:xfrm>
            <a:off x="694690" y="4379596"/>
            <a:ext cx="5557520" cy="4149090"/>
          </a:xfrm>
          <a:prstGeom prst="rect">
            <a:avLst/>
          </a:prstGeom>
          <a:noFill/>
          <a:ln>
            <a:noFill/>
          </a:ln>
        </p:spPr>
        <p:txBody>
          <a:bodyPr anchorCtr="0" anchor="t" bIns="92350" lIns="92350" spcFirstLastPara="1" rIns="92350" wrap="square" tIns="92350">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6: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208" name="Google Shape;208;p16: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7: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214" name="Google Shape;214;p17: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8: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18:notes"/>
          <p:cNvSpPr txBox="1"/>
          <p:nvPr>
            <p:ph idx="1" type="body"/>
          </p:nvPr>
        </p:nvSpPr>
        <p:spPr>
          <a:xfrm>
            <a:off x="694690" y="4379596"/>
            <a:ext cx="5557520" cy="4149090"/>
          </a:xfrm>
          <a:prstGeom prst="rect">
            <a:avLst/>
          </a:prstGeom>
          <a:noFill/>
          <a:ln>
            <a:noFill/>
          </a:ln>
        </p:spPr>
        <p:txBody>
          <a:bodyPr anchorCtr="0" anchor="t" bIns="92350" lIns="92350" spcFirstLastPara="1" rIns="92350" wrap="square" tIns="92350">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9: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228" name="Google Shape;228;p19: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notes"/>
          <p:cNvSpPr txBox="1"/>
          <p:nvPr>
            <p:ph idx="1" type="body"/>
          </p:nvPr>
        </p:nvSpPr>
        <p:spPr>
          <a:xfrm>
            <a:off x="694690" y="4379596"/>
            <a:ext cx="5557520" cy="4149090"/>
          </a:xfrm>
          <a:prstGeom prst="rect">
            <a:avLst/>
          </a:prstGeom>
          <a:noFill/>
          <a:ln>
            <a:noFill/>
          </a:ln>
        </p:spPr>
        <p:txBody>
          <a:bodyPr anchorCtr="0" anchor="t" bIns="92350" lIns="92350" spcFirstLastPara="1" rIns="92350" wrap="square" tIns="92350">
            <a:noAutofit/>
          </a:bodyPr>
          <a:lstStyle/>
          <a:p>
            <a:pPr indent="0" lvl="0" marL="0" rtl="0" algn="l">
              <a:lnSpc>
                <a:spcPct val="100000"/>
              </a:lnSpc>
              <a:spcBef>
                <a:spcPts val="0"/>
              </a:spcBef>
              <a:spcAft>
                <a:spcPts val="0"/>
              </a:spcAft>
              <a:buSzPts val="1100"/>
              <a:buNone/>
            </a:pPr>
            <a:r>
              <a:rPr lang="en-US"/>
              <a:t>Reading material, Disclaimer about organizing (challenge about yourself, identify and self map to use it for building power to help those who have no status, no assets, no recognition, this is the.)  If you believe this is the place to learn how to motivate others to do your will…leave now.  Go to one of those Wall Street billionaires motivation speakers. </a:t>
            </a:r>
            <a:endParaRPr/>
          </a:p>
        </p:txBody>
      </p:sp>
      <p:sp>
        <p:nvSpPr>
          <p:cNvPr id="86" name="Google Shape;86;p2: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0: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237" name="Google Shape;237;p20: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1: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244" name="Google Shape;244;p21: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2:notes"/>
          <p:cNvSpPr txBox="1"/>
          <p:nvPr>
            <p:ph idx="1" type="body"/>
          </p:nvPr>
        </p:nvSpPr>
        <p:spPr>
          <a:xfrm>
            <a:off x="694690" y="4379596"/>
            <a:ext cx="5557520" cy="4149090"/>
          </a:xfrm>
          <a:prstGeom prst="rect">
            <a:avLst/>
          </a:prstGeom>
          <a:noFill/>
          <a:ln>
            <a:noFill/>
          </a:ln>
        </p:spPr>
        <p:txBody>
          <a:bodyPr anchorCtr="0" anchor="t" bIns="92350" lIns="92350" spcFirstLastPara="1" rIns="92350" wrap="square" tIns="92350">
            <a:noAutofit/>
          </a:bodyPr>
          <a:lstStyle/>
          <a:p>
            <a:pPr indent="0" lvl="0" marL="0" rtl="0" algn="l">
              <a:lnSpc>
                <a:spcPct val="100000"/>
              </a:lnSpc>
              <a:spcBef>
                <a:spcPts val="0"/>
              </a:spcBef>
              <a:spcAft>
                <a:spcPts val="0"/>
              </a:spcAft>
              <a:buSzPts val="1100"/>
              <a:buNone/>
            </a:pPr>
            <a:r>
              <a:t/>
            </a:r>
            <a:endParaRPr/>
          </a:p>
        </p:txBody>
      </p:sp>
      <p:sp>
        <p:nvSpPr>
          <p:cNvPr id="259" name="Google Shape;259;p22: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3:notes"/>
          <p:cNvSpPr txBox="1"/>
          <p:nvPr>
            <p:ph idx="1" type="body"/>
          </p:nvPr>
        </p:nvSpPr>
        <p:spPr>
          <a:xfrm>
            <a:off x="694690" y="4379596"/>
            <a:ext cx="5557520" cy="4149090"/>
          </a:xfrm>
          <a:prstGeom prst="rect">
            <a:avLst/>
          </a:prstGeom>
          <a:noFill/>
          <a:ln>
            <a:noFill/>
          </a:ln>
        </p:spPr>
        <p:txBody>
          <a:bodyPr anchorCtr="0" anchor="t" bIns="92350" lIns="92350" spcFirstLastPara="1" rIns="92350" wrap="square" tIns="92350">
            <a:noAutofit/>
          </a:bodyPr>
          <a:lstStyle/>
          <a:p>
            <a:pPr indent="0" lvl="0" marL="0" rtl="0" algn="l">
              <a:lnSpc>
                <a:spcPct val="100000"/>
              </a:lnSpc>
              <a:spcBef>
                <a:spcPts val="0"/>
              </a:spcBef>
              <a:spcAft>
                <a:spcPts val="0"/>
              </a:spcAft>
              <a:buSzPts val="1100"/>
              <a:buNone/>
            </a:pPr>
            <a:r>
              <a:t/>
            </a:r>
            <a:endParaRPr/>
          </a:p>
        </p:txBody>
      </p:sp>
      <p:sp>
        <p:nvSpPr>
          <p:cNvPr id="277" name="Google Shape;277;p23: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94690" y="4379596"/>
            <a:ext cx="5557520" cy="4149090"/>
          </a:xfrm>
          <a:prstGeom prst="rect">
            <a:avLst/>
          </a:prstGeom>
          <a:noFill/>
          <a:ln>
            <a:noFill/>
          </a:ln>
        </p:spPr>
        <p:txBody>
          <a:bodyPr anchorCtr="0" anchor="t" bIns="92350" lIns="92350" spcFirstLastPara="1" rIns="92350" wrap="square" tIns="92350">
            <a:noAutofit/>
          </a:bodyPr>
          <a:lstStyle/>
          <a:p>
            <a:pPr indent="0" lvl="0" marL="0" rtl="0" algn="l">
              <a:lnSpc>
                <a:spcPct val="100000"/>
              </a:lnSpc>
              <a:spcBef>
                <a:spcPts val="0"/>
              </a:spcBef>
              <a:spcAft>
                <a:spcPts val="0"/>
              </a:spcAft>
              <a:buSzPts val="1100"/>
              <a:buNone/>
            </a:pPr>
            <a:r>
              <a:rPr b="0" i="0" lang="en-US">
                <a:solidFill>
                  <a:srgbClr val="000000"/>
                </a:solidFill>
                <a:latin typeface="Times New Roman"/>
                <a:ea typeface="Times New Roman"/>
                <a:cs typeface="Times New Roman"/>
                <a:sym typeface="Times New Roman"/>
              </a:rPr>
              <a:t>Chronic exposure to air pollution has long been linked with cardiopulmonary-related mortality, and ambient fine particulate matter (PM</a:t>
            </a:r>
            <a:r>
              <a:rPr b="0" baseline="-25000" i="0" lang="en-US">
                <a:solidFill>
                  <a:srgbClr val="000000"/>
                </a:solidFill>
                <a:latin typeface="Times New Roman"/>
                <a:ea typeface="Times New Roman"/>
                <a:cs typeface="Times New Roman"/>
                <a:sym typeface="Times New Roman"/>
              </a:rPr>
              <a:t>2.5</a:t>
            </a:r>
            <a:r>
              <a:rPr b="0" i="0" lang="en-US">
                <a:solidFill>
                  <a:srgbClr val="000000"/>
                </a:solidFill>
                <a:latin typeface="Times New Roman"/>
                <a:ea typeface="Times New Roman"/>
                <a:cs typeface="Times New Roman"/>
                <a:sym typeface="Times New Roman"/>
              </a:rPr>
              <a:t>) is often considered a primary cause of this association. Once inhaled, these particles can cause inflammation and oxidative stress. This in turn may result in systemic effects, including the buildup of plaque deposits that can lead to heart attacks and strokes.  (National Institute of Health/ US National Library of Medicine) </a:t>
            </a:r>
            <a:endParaRPr/>
          </a:p>
          <a:p>
            <a:pPr indent="0" lvl="0" marL="0" rtl="0" algn="l">
              <a:lnSpc>
                <a:spcPct val="100000"/>
              </a:lnSpc>
              <a:spcBef>
                <a:spcPts val="0"/>
              </a:spcBef>
              <a:spcAft>
                <a:spcPts val="0"/>
              </a:spcAft>
              <a:buSzPts val="1100"/>
              <a:buNone/>
            </a:pPr>
            <a:r>
              <a:t/>
            </a:r>
            <a:endParaRPr b="0" i="0">
              <a:solidFill>
                <a:srgbClr val="000000"/>
              </a:solidFill>
              <a:latin typeface="Times New Roman"/>
              <a:ea typeface="Times New Roman"/>
              <a:cs typeface="Times New Roman"/>
              <a:sym typeface="Times New Roman"/>
            </a:endParaRPr>
          </a:p>
          <a:p>
            <a:pPr indent="0" lvl="0" marL="0" rtl="0" algn="l">
              <a:lnSpc>
                <a:spcPct val="100000"/>
              </a:lnSpc>
              <a:spcBef>
                <a:spcPts val="0"/>
              </a:spcBef>
              <a:spcAft>
                <a:spcPts val="0"/>
              </a:spcAft>
              <a:buSzPts val="1100"/>
              <a:buNone/>
            </a:pPr>
            <a:r>
              <a:rPr b="0" i="0" lang="en-US">
                <a:solidFill>
                  <a:srgbClr val="000000"/>
                </a:solidFill>
                <a:latin typeface="Times New Roman"/>
                <a:ea typeface="Times New Roman"/>
                <a:cs typeface="Times New Roman"/>
                <a:sym typeface="Times New Roman"/>
              </a:rPr>
              <a:t>https://www.ncbi.nlm.nih.gov/pmc/articles/PMC2854789/#:~:text=Ambient%20PM2.5%20contains%20solid,potassium%2C%20silicon%2C%20and%20zinc.</a:t>
            </a:r>
            <a:endParaRPr/>
          </a:p>
        </p:txBody>
      </p:sp>
      <p:sp>
        <p:nvSpPr>
          <p:cNvPr id="97" name="Google Shape;97;p3: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694690" y="4379596"/>
            <a:ext cx="5557520" cy="4149090"/>
          </a:xfrm>
          <a:prstGeom prst="rect">
            <a:avLst/>
          </a:prstGeom>
          <a:noFill/>
          <a:ln>
            <a:noFill/>
          </a:ln>
        </p:spPr>
        <p:txBody>
          <a:bodyPr anchorCtr="0" anchor="t" bIns="92350" lIns="92350" spcFirstLastPara="1" rIns="92350" wrap="square" tIns="92350">
            <a:noAutofit/>
          </a:bodyPr>
          <a:lstStyle/>
          <a:p>
            <a:pPr indent="0" lvl="0" marL="0" rtl="0" algn="l">
              <a:lnSpc>
                <a:spcPct val="100000"/>
              </a:lnSpc>
              <a:spcBef>
                <a:spcPts val="0"/>
              </a:spcBef>
              <a:spcAft>
                <a:spcPts val="0"/>
              </a:spcAft>
              <a:buSzPts val="1100"/>
              <a:buNone/>
            </a:pPr>
            <a:r>
              <a:rPr b="0" i="0" lang="en-US">
                <a:solidFill>
                  <a:srgbClr val="000000"/>
                </a:solidFill>
                <a:latin typeface="Times New Roman"/>
                <a:ea typeface="Times New Roman"/>
                <a:cs typeface="Times New Roman"/>
                <a:sym typeface="Times New Roman"/>
              </a:rPr>
              <a:t>Chronic exposure to air pollution has long been linked with cardiopulmonary-related mortality, and ambient fine particulate matter (PM</a:t>
            </a:r>
            <a:r>
              <a:rPr b="0" baseline="-25000" i="0" lang="en-US">
                <a:solidFill>
                  <a:srgbClr val="000000"/>
                </a:solidFill>
                <a:latin typeface="Times New Roman"/>
                <a:ea typeface="Times New Roman"/>
                <a:cs typeface="Times New Roman"/>
                <a:sym typeface="Times New Roman"/>
              </a:rPr>
              <a:t>2.5</a:t>
            </a:r>
            <a:r>
              <a:rPr b="0" i="0" lang="en-US">
                <a:solidFill>
                  <a:srgbClr val="000000"/>
                </a:solidFill>
                <a:latin typeface="Times New Roman"/>
                <a:ea typeface="Times New Roman"/>
                <a:cs typeface="Times New Roman"/>
                <a:sym typeface="Times New Roman"/>
              </a:rPr>
              <a:t>) is often considered a primary cause of this association. Once inhaled, these particles can cause inflammation and oxidative stress. This in turn may result in systemic effects, including the buildup of plaque deposits that can lead to heart attacks and strokes.  (National Institute of Health/ US National Library of Medicine) </a:t>
            </a:r>
            <a:endParaRPr/>
          </a:p>
          <a:p>
            <a:pPr indent="0" lvl="0" marL="0" rtl="0" algn="l">
              <a:lnSpc>
                <a:spcPct val="100000"/>
              </a:lnSpc>
              <a:spcBef>
                <a:spcPts val="0"/>
              </a:spcBef>
              <a:spcAft>
                <a:spcPts val="0"/>
              </a:spcAft>
              <a:buSzPts val="1100"/>
              <a:buNone/>
            </a:pPr>
            <a:r>
              <a:t/>
            </a:r>
            <a:endParaRPr b="0" i="0">
              <a:solidFill>
                <a:srgbClr val="000000"/>
              </a:solidFill>
              <a:latin typeface="Times New Roman"/>
              <a:ea typeface="Times New Roman"/>
              <a:cs typeface="Times New Roman"/>
              <a:sym typeface="Times New Roman"/>
            </a:endParaRPr>
          </a:p>
          <a:p>
            <a:pPr indent="0" lvl="0" marL="0" rtl="0" algn="l">
              <a:lnSpc>
                <a:spcPct val="100000"/>
              </a:lnSpc>
              <a:spcBef>
                <a:spcPts val="0"/>
              </a:spcBef>
              <a:spcAft>
                <a:spcPts val="0"/>
              </a:spcAft>
              <a:buSzPts val="1100"/>
              <a:buNone/>
            </a:pPr>
            <a:r>
              <a:rPr b="0" i="0" lang="en-US">
                <a:solidFill>
                  <a:srgbClr val="000000"/>
                </a:solidFill>
                <a:latin typeface="Times New Roman"/>
                <a:ea typeface="Times New Roman"/>
                <a:cs typeface="Times New Roman"/>
                <a:sym typeface="Times New Roman"/>
              </a:rPr>
              <a:t>https://www.ncbi.nlm.nih.gov/pmc/articles/PMC2854789/#:~:text=Ambient%20PM2.5%20contains%20solid,potassium%2C%20silicon%2C%20and%20zinc.</a:t>
            </a:r>
            <a:endParaRPr/>
          </a:p>
        </p:txBody>
      </p:sp>
      <p:sp>
        <p:nvSpPr>
          <p:cNvPr id="105" name="Google Shape;105;p4: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113" name="Google Shape;113;p5: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127" name="Google Shape;127;p6: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141" name="Google Shape;141;p7: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8:notes"/>
          <p:cNvSpPr txBox="1"/>
          <p:nvPr>
            <p:ph idx="1" type="body"/>
          </p:nvPr>
        </p:nvSpPr>
        <p:spPr>
          <a:xfrm>
            <a:off x="694690" y="4379596"/>
            <a:ext cx="5557520" cy="4149090"/>
          </a:xfrm>
          <a:prstGeom prst="rect">
            <a:avLst/>
          </a:prstGeom>
        </p:spPr>
        <p:txBody>
          <a:bodyPr anchorCtr="0" anchor="t" bIns="92350" lIns="92350" spcFirstLastPara="1" rIns="92350" wrap="square" tIns="92350">
            <a:noAutofit/>
          </a:bodyPr>
          <a:lstStyle/>
          <a:p>
            <a:pPr indent="0" lvl="0" marL="0" rtl="0" algn="l">
              <a:spcBef>
                <a:spcPts val="0"/>
              </a:spcBef>
              <a:spcAft>
                <a:spcPts val="0"/>
              </a:spcAft>
              <a:buNone/>
            </a:pPr>
            <a:r>
              <a:t/>
            </a:r>
            <a:endParaRPr/>
          </a:p>
        </p:txBody>
      </p:sp>
      <p:sp>
        <p:nvSpPr>
          <p:cNvPr id="146" name="Google Shape;146;p8: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txBox="1"/>
          <p:nvPr>
            <p:ph idx="1" type="body"/>
          </p:nvPr>
        </p:nvSpPr>
        <p:spPr>
          <a:xfrm>
            <a:off x="694690" y="4379596"/>
            <a:ext cx="5557520" cy="4149090"/>
          </a:xfrm>
          <a:prstGeom prst="rect">
            <a:avLst/>
          </a:prstGeom>
          <a:noFill/>
          <a:ln>
            <a:noFill/>
          </a:ln>
        </p:spPr>
        <p:txBody>
          <a:bodyPr anchorCtr="0" anchor="t" bIns="92350" lIns="92350" spcFirstLastPara="1" rIns="92350" wrap="square" tIns="92350">
            <a:noAutofit/>
          </a:bodyPr>
          <a:lstStyle/>
          <a:p>
            <a:pPr indent="0" lvl="0" marL="0" rtl="0" algn="l">
              <a:lnSpc>
                <a:spcPct val="100000"/>
              </a:lnSpc>
              <a:spcBef>
                <a:spcPts val="0"/>
              </a:spcBef>
              <a:spcAft>
                <a:spcPts val="0"/>
              </a:spcAft>
              <a:buSzPts val="1100"/>
              <a:buNone/>
            </a:pPr>
            <a:r>
              <a:rPr lang="en-US"/>
              <a:t>https://www.sandiego.edu/francis/laudato-si/major-themes.php   </a:t>
            </a:r>
            <a:endParaRPr/>
          </a:p>
          <a:p>
            <a:pPr indent="0" lvl="0" marL="0" rtl="0" algn="l">
              <a:lnSpc>
                <a:spcPct val="100000"/>
              </a:lnSpc>
              <a:spcBef>
                <a:spcPts val="0"/>
              </a:spcBef>
              <a:spcAft>
                <a:spcPts val="0"/>
              </a:spcAft>
              <a:buSzPts val="1100"/>
              <a:buNone/>
            </a:pPr>
            <a:r>
              <a:rPr lang="en-US"/>
              <a:t>Use the worksheet / uso de ejercicio de lectura</a:t>
            </a:r>
            <a:endParaRPr/>
          </a:p>
          <a:p>
            <a:pPr indent="0" lvl="0" marL="0" rtl="0" algn="l">
              <a:lnSpc>
                <a:spcPct val="100000"/>
              </a:lnSpc>
              <a:spcBef>
                <a:spcPts val="0"/>
              </a:spcBef>
              <a:spcAft>
                <a:spcPts val="0"/>
              </a:spcAft>
              <a:buSzPts val="1100"/>
              <a:buNone/>
            </a:pPr>
            <a:r>
              <a:t/>
            </a:r>
            <a:endParaRPr/>
          </a:p>
        </p:txBody>
      </p:sp>
      <p:sp>
        <p:nvSpPr>
          <p:cNvPr id="151" name="Google Shape;151;p9:notes"/>
          <p:cNvSpPr/>
          <p:nvPr>
            <p:ph idx="2" type="sldImg"/>
          </p:nvPr>
        </p:nvSpPr>
        <p:spPr>
          <a:xfrm>
            <a:off x="400050" y="690563"/>
            <a:ext cx="6146800" cy="34575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9" name="Shape 69"/>
        <p:cNvGrpSpPr/>
        <p:nvPr/>
      </p:nvGrpSpPr>
      <p:grpSpPr>
        <a:xfrm>
          <a:off x="0" y="0"/>
          <a:ext cx="0" cy="0"/>
          <a:chOff x="0" y="0"/>
          <a:chExt cx="0" cy="0"/>
        </a:xfrm>
      </p:grpSpPr>
      <p:sp>
        <p:nvSpPr>
          <p:cNvPr id="70" name="Google Shape;70;p3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 name="Google Shape;72;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 name="Shape 45"/>
        <p:cNvGrpSpPr/>
        <p:nvPr/>
      </p:nvGrpSpPr>
      <p:grpSpPr>
        <a:xfrm>
          <a:off x="0" y="0"/>
          <a:ext cx="0" cy="0"/>
          <a:chOff x="0" y="0"/>
          <a:chExt cx="0" cy="0"/>
        </a:xfrm>
      </p:grpSpPr>
      <p:sp>
        <p:nvSpPr>
          <p:cNvPr id="46" name="Google Shape;46;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9" name="Shape 49"/>
        <p:cNvGrpSpPr/>
        <p:nvPr/>
      </p:nvGrpSpPr>
      <p:grpSpPr>
        <a:xfrm>
          <a:off x="0" y="0"/>
          <a:ext cx="0" cy="0"/>
          <a:chOff x="0" y="0"/>
          <a:chExt cx="0" cy="0"/>
        </a:xfrm>
      </p:grpSpPr>
      <p:sp>
        <p:nvSpPr>
          <p:cNvPr id="50" name="Google Shape;50;p3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2" name="Google Shape;52;p3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3" name="Google Shape;53;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6" name="Shape 56"/>
        <p:cNvGrpSpPr/>
        <p:nvPr/>
      </p:nvGrpSpPr>
      <p:grpSpPr>
        <a:xfrm>
          <a:off x="0" y="0"/>
          <a:ext cx="0" cy="0"/>
          <a:chOff x="0" y="0"/>
          <a:chExt cx="0" cy="0"/>
        </a:xfrm>
      </p:grpSpPr>
      <p:sp>
        <p:nvSpPr>
          <p:cNvPr id="57" name="Google Shape;57;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2"/>
          <p:cNvSpPr/>
          <p:nvPr>
            <p:ph idx="2" type="pic"/>
          </p:nvPr>
        </p:nvSpPr>
        <p:spPr>
          <a:xfrm>
            <a:off x="5183188" y="987425"/>
            <a:ext cx="6172200" cy="4873625"/>
          </a:xfrm>
          <a:prstGeom prst="rect">
            <a:avLst/>
          </a:prstGeom>
          <a:noFill/>
          <a:ln>
            <a:noFill/>
          </a:ln>
        </p:spPr>
      </p:sp>
      <p:sp>
        <p:nvSpPr>
          <p:cNvPr id="59" name="Google Shape;59;p3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0" name="Google Shape;60;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3" name="Shape 63"/>
        <p:cNvGrpSpPr/>
        <p:nvPr/>
      </p:nvGrpSpPr>
      <p:grpSpPr>
        <a:xfrm>
          <a:off x="0" y="0"/>
          <a:ext cx="0" cy="0"/>
          <a:chOff x="0" y="0"/>
          <a:chExt cx="0" cy="0"/>
        </a:xfrm>
      </p:grpSpPr>
      <p:sp>
        <p:nvSpPr>
          <p:cNvPr id="64" name="Google Shape;64;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0.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hyperlink" Target="about:blan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40.png"/><Relationship Id="rId5" Type="http://schemas.openxmlformats.org/officeDocument/2006/relationships/image" Target="../media/image28.png"/><Relationship Id="rId6"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1.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43.png"/><Relationship Id="rId7"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jpg"/><Relationship Id="rId4" Type="http://schemas.openxmlformats.org/officeDocument/2006/relationships/image" Target="../media/image46.gif"/><Relationship Id="rId9" Type="http://schemas.openxmlformats.org/officeDocument/2006/relationships/image" Target="../media/image48.png"/><Relationship Id="rId5" Type="http://schemas.openxmlformats.org/officeDocument/2006/relationships/image" Target="../media/image42.gif"/><Relationship Id="rId6" Type="http://schemas.openxmlformats.org/officeDocument/2006/relationships/image" Target="../media/image39.png"/><Relationship Id="rId7" Type="http://schemas.openxmlformats.org/officeDocument/2006/relationships/image" Target="../media/image50.png"/><Relationship Id="rId8"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about:blank" TargetMode="External"/><Relationship Id="rId4" Type="http://schemas.openxmlformats.org/officeDocument/2006/relationships/image" Target="../media/image37.png"/><Relationship Id="rId5"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hyperlink" Target="https://www.consumeraffairs.com/news/exposure-to-air-pollution-in-utero-may-increase-the-risk-for-asthma-in-preschoolers-study-finds-052421.html" TargetMode="External"/><Relationship Id="rId9" Type="http://schemas.openxmlformats.org/officeDocument/2006/relationships/hyperlink" Target="https://www.cdc.gov/nceh/lead/prevention/pregnant.htm" TargetMode="External"/><Relationship Id="rId5" Type="http://schemas.openxmlformats.org/officeDocument/2006/relationships/hyperlink" Target="https://www.ncbi.nlm.nih.gov/pmc/articles/PMC3527658/" TargetMode="External"/><Relationship Id="rId6" Type="http://schemas.openxmlformats.org/officeDocument/2006/relationships/hyperlink" Target="https://www.ncbi.nlm.nih.gov/pmc/articles/PMC3527658/" TargetMode="External"/><Relationship Id="rId7" Type="http://schemas.openxmlformats.org/officeDocument/2006/relationships/hyperlink" Target="https://www.cnn.com/2018/11/19/health/air-pollution-autism-vancouver-study" TargetMode="External"/><Relationship Id="rId8" Type="http://schemas.openxmlformats.org/officeDocument/2006/relationships/hyperlink" Target="https://www.lung.org/clean-air/outdoors/who-is-at-risk/children-and-air-pollut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about:blank"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
          <p:cNvSpPr txBox="1"/>
          <p:nvPr>
            <p:ph type="ctrTitle"/>
          </p:nvPr>
        </p:nvSpPr>
        <p:spPr>
          <a:xfrm>
            <a:off x="325821" y="0"/>
            <a:ext cx="11360800" cy="1511138"/>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5400"/>
              <a:buNone/>
            </a:pPr>
            <a:r>
              <a:rPr b="1" lang="en-US" sz="4000" u="sng"/>
              <a:t>The Sacramento Environmental Justice Coalition</a:t>
            </a:r>
            <a:br>
              <a:rPr b="1" lang="en-US" sz="4000" u="sng"/>
            </a:br>
            <a:r>
              <a:rPr b="1" lang="en-US" sz="3000" u="sng"/>
              <a:t>La Coalición de Justicia Ambiental de Sacramento</a:t>
            </a:r>
            <a:endParaRPr b="1" sz="3000"/>
          </a:p>
        </p:txBody>
      </p:sp>
      <p:pic>
        <p:nvPicPr>
          <p:cNvPr id="80" name="Google Shape;80;p1"/>
          <p:cNvPicPr preferRelativeResize="0"/>
          <p:nvPr/>
        </p:nvPicPr>
        <p:blipFill rotWithShape="1">
          <a:blip r:embed="rId3">
            <a:alphaModFix/>
          </a:blip>
          <a:srcRect b="0" l="0" r="0" t="0"/>
          <a:stretch/>
        </p:blipFill>
        <p:spPr>
          <a:xfrm rot="694661">
            <a:off x="9720559" y="2875474"/>
            <a:ext cx="1324711" cy="1137425"/>
          </a:xfrm>
          <a:prstGeom prst="rect">
            <a:avLst/>
          </a:prstGeom>
          <a:noFill/>
          <a:ln>
            <a:noFill/>
          </a:ln>
        </p:spPr>
      </p:pic>
      <p:pic>
        <p:nvPicPr>
          <p:cNvPr id="81" name="Google Shape;81;p1"/>
          <p:cNvPicPr preferRelativeResize="0"/>
          <p:nvPr/>
        </p:nvPicPr>
        <p:blipFill rotWithShape="1">
          <a:blip r:embed="rId3">
            <a:alphaModFix/>
          </a:blip>
          <a:srcRect b="0" l="0" r="0" t="0"/>
          <a:stretch/>
        </p:blipFill>
        <p:spPr>
          <a:xfrm rot="-812903">
            <a:off x="925253" y="2891410"/>
            <a:ext cx="1305277" cy="1120738"/>
          </a:xfrm>
          <a:prstGeom prst="rect">
            <a:avLst/>
          </a:prstGeom>
          <a:noFill/>
          <a:ln>
            <a:noFill/>
          </a:ln>
        </p:spPr>
      </p:pic>
      <p:pic>
        <p:nvPicPr>
          <p:cNvPr id="82" name="Google Shape;82;p1"/>
          <p:cNvPicPr preferRelativeResize="0"/>
          <p:nvPr/>
        </p:nvPicPr>
        <p:blipFill rotWithShape="1">
          <a:blip r:embed="rId4">
            <a:alphaModFix/>
          </a:blip>
          <a:srcRect b="0" l="0" r="0" t="0"/>
          <a:stretch/>
        </p:blipFill>
        <p:spPr>
          <a:xfrm>
            <a:off x="2831306" y="1937448"/>
            <a:ext cx="5719570" cy="2236798"/>
          </a:xfrm>
          <a:prstGeom prst="rect">
            <a:avLst/>
          </a:prstGeom>
          <a:noFill/>
          <a:ln>
            <a:noFill/>
          </a:ln>
        </p:spPr>
      </p:pic>
      <p:pic>
        <p:nvPicPr>
          <p:cNvPr id="83" name="Google Shape;83;p1"/>
          <p:cNvPicPr preferRelativeResize="0"/>
          <p:nvPr/>
        </p:nvPicPr>
        <p:blipFill rotWithShape="1">
          <a:blip r:embed="rId5">
            <a:alphaModFix/>
          </a:blip>
          <a:srcRect b="0" l="0" r="0" t="0"/>
          <a:stretch/>
        </p:blipFill>
        <p:spPr>
          <a:xfrm>
            <a:off x="2035376" y="4596884"/>
            <a:ext cx="8121247" cy="21622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8135"/>
        </a:solidFill>
      </p:bgPr>
    </p:bg>
    <p:spTree>
      <p:nvGrpSpPr>
        <p:cNvPr id="172" name="Shape 172"/>
        <p:cNvGrpSpPr/>
        <p:nvPr/>
      </p:nvGrpSpPr>
      <p:grpSpPr>
        <a:xfrm>
          <a:off x="0" y="0"/>
          <a:ext cx="0" cy="0"/>
          <a:chOff x="0" y="0"/>
          <a:chExt cx="0" cy="0"/>
        </a:xfrm>
      </p:grpSpPr>
      <p:pic>
        <p:nvPicPr>
          <p:cNvPr id="173" name="Google Shape;173;p11"/>
          <p:cNvPicPr preferRelativeResize="0"/>
          <p:nvPr/>
        </p:nvPicPr>
        <p:blipFill rotWithShape="1">
          <a:blip r:embed="rId3">
            <a:alphaModFix/>
          </a:blip>
          <a:srcRect b="0" l="0" r="0" t="0"/>
          <a:stretch/>
        </p:blipFill>
        <p:spPr>
          <a:xfrm>
            <a:off x="0" y="549563"/>
            <a:ext cx="12192000" cy="58835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Diagram&#10;&#10;Description automatically generated" id="178" name="Google Shape;178;p12"/>
          <p:cNvPicPr preferRelativeResize="0"/>
          <p:nvPr/>
        </p:nvPicPr>
        <p:blipFill rotWithShape="1">
          <a:blip r:embed="rId3">
            <a:alphaModFix/>
          </a:blip>
          <a:srcRect b="0" l="0" r="0" t="0"/>
          <a:stretch/>
        </p:blipFill>
        <p:spPr>
          <a:xfrm>
            <a:off x="708694" y="1114467"/>
            <a:ext cx="7163651" cy="4027983"/>
          </a:xfrm>
          <a:prstGeom prst="rect">
            <a:avLst/>
          </a:prstGeom>
          <a:noFill/>
          <a:ln>
            <a:noFill/>
          </a:ln>
        </p:spPr>
      </p:pic>
      <p:sp>
        <p:nvSpPr>
          <p:cNvPr id="179" name="Google Shape;179;p12"/>
          <p:cNvSpPr txBox="1"/>
          <p:nvPr/>
        </p:nvSpPr>
        <p:spPr>
          <a:xfrm>
            <a:off x="8187655" y="376237"/>
            <a:ext cx="3129094" cy="575542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1600" u="sng" cap="none" strike="noStrike">
                <a:solidFill>
                  <a:srgbClr val="000000"/>
                </a:solidFill>
                <a:latin typeface="Arial"/>
                <a:ea typeface="Arial"/>
                <a:cs typeface="Arial"/>
                <a:sym typeface="Arial"/>
              </a:rPr>
              <a:t>Total Population per County</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Siskiyou		44,076</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Modoc		9,686</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Trinity		16,112</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Shasta		182,155</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Lassen		32,730</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Tehama		65,829</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Plumas		19,790</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Glenn		28,917</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Butte		211,632</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Sierra		3,236</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Colusa		21,839</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Sutter		99,633</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Yuba		81,575</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Nevada		102,241</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Yolo		216,403</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Placer		404,739</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Solano		453,491</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Sacramento	1,585,055</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El Dorado		191,185</a:t>
            </a:r>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Amador		40,474</a:t>
            </a:r>
            <a:endParaRPr/>
          </a:p>
          <a:p>
            <a:pPr indent="0" lvl="0" marL="0" marR="0" rtl="0" algn="just">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Total Population:           3,628,643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3"/>
          <p:cNvSpPr txBox="1"/>
          <p:nvPr>
            <p:ph type="title"/>
          </p:nvPr>
        </p:nvSpPr>
        <p:spPr>
          <a:xfrm>
            <a:off x="838199" y="0"/>
            <a:ext cx="10515600" cy="90204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sz="3000"/>
              <a:t>Federal Air Quality Monitors in Sacramento</a:t>
            </a:r>
            <a:endParaRPr/>
          </a:p>
        </p:txBody>
      </p:sp>
      <p:pic>
        <p:nvPicPr>
          <p:cNvPr id="185" name="Google Shape;185;p13"/>
          <p:cNvPicPr preferRelativeResize="0"/>
          <p:nvPr/>
        </p:nvPicPr>
        <p:blipFill rotWithShape="1">
          <a:blip r:embed="rId3">
            <a:alphaModFix/>
          </a:blip>
          <a:srcRect b="0" l="0" r="0" t="0"/>
          <a:stretch/>
        </p:blipFill>
        <p:spPr>
          <a:xfrm>
            <a:off x="3210078" y="980767"/>
            <a:ext cx="5771844" cy="5676046"/>
          </a:xfrm>
          <a:prstGeom prst="rect">
            <a:avLst/>
          </a:prstGeom>
          <a:noFill/>
          <a:ln>
            <a:noFill/>
          </a:ln>
        </p:spPr>
      </p:pic>
      <p:sp>
        <p:nvSpPr>
          <p:cNvPr id="186" name="Google Shape;186;p13"/>
          <p:cNvSpPr txBox="1"/>
          <p:nvPr/>
        </p:nvSpPr>
        <p:spPr>
          <a:xfrm>
            <a:off x="564076" y="1200212"/>
            <a:ext cx="2402237" cy="310854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0000"/>
                </a:solidFill>
                <a:latin typeface="Arial"/>
                <a:ea typeface="Arial"/>
                <a:cs typeface="Arial"/>
                <a:sym typeface="Arial"/>
              </a:rPr>
              <a:t>Federal Monitors </a:t>
            </a:r>
            <a:r>
              <a:rPr b="0" i="0" lang="en-US" sz="1400" u="none" cap="none" strike="noStrike">
                <a:solidFill>
                  <a:srgbClr val="000000"/>
                </a:solidFill>
                <a:latin typeface="Arial"/>
                <a:ea typeface="Arial"/>
                <a:cs typeface="Arial"/>
                <a:sym typeface="Arial"/>
              </a:rPr>
              <a:t>Trigger Enforcement if there are violations of the Clean Air Act (US EPA)</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They gather specific data to help regulators reduce/mitigate pollution</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Why are there no </a:t>
            </a:r>
            <a:r>
              <a:rPr b="1" i="0" lang="en-US" sz="1400" u="none" cap="none" strike="noStrike">
                <a:solidFill>
                  <a:srgbClr val="000000"/>
                </a:solidFill>
                <a:latin typeface="Arial"/>
                <a:ea typeface="Arial"/>
                <a:cs typeface="Arial"/>
                <a:sym typeface="Arial"/>
              </a:rPr>
              <a:t>F</a:t>
            </a:r>
            <a:r>
              <a:rPr b="0" i="0" lang="en-US" sz="1400" u="none" cap="none" strike="noStrike">
                <a:solidFill>
                  <a:srgbClr val="000000"/>
                </a:solidFill>
                <a:latin typeface="Arial"/>
                <a:ea typeface="Arial"/>
                <a:cs typeface="Arial"/>
                <a:sym typeface="Arial"/>
              </a:rPr>
              <a:t>ederal </a:t>
            </a:r>
            <a:r>
              <a:rPr b="1" i="0" lang="en-US" sz="1400" u="none" cap="none" strike="noStrike">
                <a:solidFill>
                  <a:srgbClr val="000000"/>
                </a:solidFill>
                <a:latin typeface="Arial"/>
                <a:ea typeface="Arial"/>
                <a:cs typeface="Arial"/>
                <a:sym typeface="Arial"/>
              </a:rPr>
              <a:t>A</a:t>
            </a:r>
            <a:r>
              <a:rPr b="0" i="0" lang="en-US" sz="1400" u="none" cap="none" strike="noStrike">
                <a:solidFill>
                  <a:srgbClr val="000000"/>
                </a:solidFill>
                <a:latin typeface="Arial"/>
                <a:ea typeface="Arial"/>
                <a:cs typeface="Arial"/>
                <a:sym typeface="Arial"/>
              </a:rPr>
              <a:t>ir </a:t>
            </a:r>
            <a:r>
              <a:rPr b="1" i="0" lang="en-US" sz="1400" u="none" cap="none" strike="noStrike">
                <a:solidFill>
                  <a:srgbClr val="000000"/>
                </a:solidFill>
                <a:latin typeface="Arial"/>
                <a:ea typeface="Arial"/>
                <a:cs typeface="Arial"/>
                <a:sym typeface="Arial"/>
              </a:rPr>
              <a:t>Q</a:t>
            </a:r>
            <a:r>
              <a:rPr b="0" i="0" lang="en-US" sz="1400" u="none" cap="none" strike="noStrike">
                <a:solidFill>
                  <a:srgbClr val="000000"/>
                </a:solidFill>
                <a:latin typeface="Arial"/>
                <a:ea typeface="Arial"/>
                <a:cs typeface="Arial"/>
                <a:sym typeface="Arial"/>
              </a:rPr>
              <a:t>uality Monitors in Sacramento?</a:t>
            </a:r>
            <a:endParaRPr/>
          </a:p>
        </p:txBody>
      </p:sp>
      <p:pic>
        <p:nvPicPr>
          <p:cNvPr id="187" name="Google Shape;187;p13"/>
          <p:cNvPicPr preferRelativeResize="0"/>
          <p:nvPr/>
        </p:nvPicPr>
        <p:blipFill rotWithShape="1">
          <a:blip r:embed="rId4">
            <a:alphaModFix/>
          </a:blip>
          <a:srcRect b="0" l="0" r="0" t="0"/>
          <a:stretch/>
        </p:blipFill>
        <p:spPr>
          <a:xfrm>
            <a:off x="9225687" y="4381293"/>
            <a:ext cx="2765804" cy="2054906"/>
          </a:xfrm>
          <a:prstGeom prst="rect">
            <a:avLst/>
          </a:prstGeom>
          <a:noFill/>
          <a:ln>
            <a:noFill/>
          </a:ln>
        </p:spPr>
      </p:pic>
      <p:sp>
        <p:nvSpPr>
          <p:cNvPr id="188" name="Google Shape;188;p13"/>
          <p:cNvSpPr txBox="1"/>
          <p:nvPr/>
        </p:nvSpPr>
        <p:spPr>
          <a:xfrm>
            <a:off x="200509" y="6160576"/>
            <a:ext cx="240223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Source: </a:t>
            </a:r>
            <a:r>
              <a:rPr b="0" i="0" lang="en-US" sz="1400" u="sng" cap="none" strike="noStrike">
                <a:solidFill>
                  <a:srgbClr val="000000"/>
                </a:solidFill>
                <a:latin typeface="Arial"/>
                <a:ea typeface="Arial"/>
                <a:cs typeface="Arial"/>
                <a:sym typeface="Arial"/>
                <a:hlinkClick r:id="rId5">
                  <a:extLst>
                    <a:ext uri="{A12FA001-AC4F-418D-AE19-62706E023703}">
                      <ahyp:hlinkClr val="tx"/>
                    </a:ext>
                  </a:extLst>
                </a:hlinkClick>
              </a:rPr>
              <a:t>Sacramento AQMD</a:t>
            </a:r>
            <a:endParaRPr b="0" i="0" sz="1400" u="none" cap="none" strike="noStrike">
              <a:solidFill>
                <a:srgbClr val="000000"/>
              </a:solidFill>
              <a:latin typeface="Arial"/>
              <a:ea typeface="Arial"/>
              <a:cs typeface="Arial"/>
              <a:sym typeface="Arial"/>
            </a:endParaRPr>
          </a:p>
        </p:txBody>
      </p:sp>
      <p:sp>
        <p:nvSpPr>
          <p:cNvPr id="189" name="Google Shape;189;p13"/>
          <p:cNvSpPr txBox="1"/>
          <p:nvPr/>
        </p:nvSpPr>
        <p:spPr>
          <a:xfrm>
            <a:off x="9225687" y="1057306"/>
            <a:ext cx="2402237" cy="327782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Monitores </a:t>
            </a:r>
            <a:r>
              <a:rPr b="1" i="0" lang="en-US" sz="1400" u="none" cap="none" strike="noStrike">
                <a:solidFill>
                  <a:srgbClr val="000000"/>
                </a:solidFill>
                <a:latin typeface="Arial"/>
                <a:ea typeface="Arial"/>
                <a:cs typeface="Arial"/>
                <a:sym typeface="Arial"/>
              </a:rPr>
              <a:t>Federales</a:t>
            </a:r>
            <a:r>
              <a:rPr b="0" i="0" lang="en-US" sz="1400" u="none" cap="none" strike="noStrike">
                <a:solidFill>
                  <a:srgbClr val="000000"/>
                </a:solidFill>
                <a:latin typeface="Arial"/>
                <a:ea typeface="Arial"/>
                <a:cs typeface="Arial"/>
                <a:sym typeface="Arial"/>
              </a:rPr>
              <a:t> detectan violaciones de la leyes de la calidad del aire (US EPA)</a:t>
            </a:r>
            <a:endParaRPr/>
          </a:p>
          <a:p>
            <a:pPr indent="-222250" lvl="0" marL="28575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Miden los niveles de contaminación para dar datos al gobierno para  reducir/mitigar problemas</a:t>
            </a:r>
            <a:endParaRPr/>
          </a:p>
          <a:p>
            <a:pPr indent="-222250" lvl="0" marL="28575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¿Por que no hay monitores de aire </a:t>
            </a:r>
            <a:r>
              <a:rPr b="1" i="0" lang="en-US" sz="1400" u="none" cap="none" strike="noStrike">
                <a:solidFill>
                  <a:srgbClr val="000000"/>
                </a:solidFill>
                <a:latin typeface="Arial"/>
                <a:ea typeface="Arial"/>
                <a:cs typeface="Arial"/>
                <a:sym typeface="Arial"/>
              </a:rPr>
              <a:t>Federal</a:t>
            </a:r>
            <a:r>
              <a:rPr b="0" i="0" lang="en-US" sz="1400" u="none" cap="none" strike="noStrike">
                <a:solidFill>
                  <a:srgbClr val="000000"/>
                </a:solidFill>
                <a:latin typeface="Arial"/>
                <a:ea typeface="Arial"/>
                <a:cs typeface="Arial"/>
                <a:sym typeface="Arial"/>
              </a:rPr>
              <a:t> en el Sur de Sacramento?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14"/>
          <p:cNvPicPr preferRelativeResize="0"/>
          <p:nvPr/>
        </p:nvPicPr>
        <p:blipFill rotWithShape="1">
          <a:blip r:embed="rId3">
            <a:alphaModFix/>
          </a:blip>
          <a:srcRect b="0" l="0" r="0" t="0"/>
          <a:stretch/>
        </p:blipFill>
        <p:spPr>
          <a:xfrm>
            <a:off x="693351" y="137012"/>
            <a:ext cx="5402649" cy="5928102"/>
          </a:xfrm>
          <a:prstGeom prst="rect">
            <a:avLst/>
          </a:prstGeom>
          <a:noFill/>
          <a:ln>
            <a:noFill/>
          </a:ln>
        </p:spPr>
      </p:pic>
      <p:pic>
        <p:nvPicPr>
          <p:cNvPr id="195" name="Google Shape;195;p14"/>
          <p:cNvPicPr preferRelativeResize="0"/>
          <p:nvPr/>
        </p:nvPicPr>
        <p:blipFill rotWithShape="1">
          <a:blip r:embed="rId4">
            <a:alphaModFix/>
          </a:blip>
          <a:srcRect b="0" l="0" r="0" t="0"/>
          <a:stretch/>
        </p:blipFill>
        <p:spPr>
          <a:xfrm>
            <a:off x="6741763" y="137012"/>
            <a:ext cx="5021451" cy="6062310"/>
          </a:xfrm>
          <a:prstGeom prst="rect">
            <a:avLst/>
          </a:prstGeom>
          <a:noFill/>
          <a:ln>
            <a:noFill/>
          </a:ln>
        </p:spPr>
      </p:pic>
      <p:sp>
        <p:nvSpPr>
          <p:cNvPr id="196" name="Google Shape;196;p14"/>
          <p:cNvSpPr txBox="1"/>
          <p:nvPr/>
        </p:nvSpPr>
        <p:spPr>
          <a:xfrm>
            <a:off x="7581150" y="6199322"/>
            <a:ext cx="334267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Source: https://www.sacbee.com/</a:t>
            </a:r>
            <a:endParaRPr/>
          </a:p>
        </p:txBody>
      </p:sp>
      <p:sp>
        <p:nvSpPr>
          <p:cNvPr id="197" name="Google Shape;197;p14"/>
          <p:cNvSpPr txBox="1"/>
          <p:nvPr/>
        </p:nvSpPr>
        <p:spPr>
          <a:xfrm>
            <a:off x="1501679" y="6106333"/>
            <a:ext cx="362825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Source: SacEJC Research and City of Sacramento Planning Dept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15"/>
          <p:cNvPicPr preferRelativeResize="0"/>
          <p:nvPr/>
        </p:nvPicPr>
        <p:blipFill rotWithShape="1">
          <a:blip r:embed="rId3">
            <a:alphaModFix/>
          </a:blip>
          <a:srcRect b="0" l="0" r="0" t="0"/>
          <a:stretch/>
        </p:blipFill>
        <p:spPr>
          <a:xfrm>
            <a:off x="7910632" y="889685"/>
            <a:ext cx="3960092" cy="5770605"/>
          </a:xfrm>
          <a:prstGeom prst="rect">
            <a:avLst/>
          </a:prstGeom>
          <a:noFill/>
          <a:ln>
            <a:noFill/>
          </a:ln>
        </p:spPr>
      </p:pic>
      <p:pic>
        <p:nvPicPr>
          <p:cNvPr id="203" name="Google Shape;203;p15"/>
          <p:cNvPicPr preferRelativeResize="0"/>
          <p:nvPr/>
        </p:nvPicPr>
        <p:blipFill rotWithShape="1">
          <a:blip r:embed="rId4">
            <a:alphaModFix/>
          </a:blip>
          <a:srcRect b="0" l="0" r="0" t="0"/>
          <a:stretch/>
        </p:blipFill>
        <p:spPr>
          <a:xfrm>
            <a:off x="0" y="0"/>
            <a:ext cx="7377193" cy="6858000"/>
          </a:xfrm>
          <a:prstGeom prst="rect">
            <a:avLst/>
          </a:prstGeom>
          <a:noFill/>
          <a:ln>
            <a:noFill/>
          </a:ln>
        </p:spPr>
      </p:pic>
      <p:cxnSp>
        <p:nvCxnSpPr>
          <p:cNvPr id="204" name="Google Shape;204;p15"/>
          <p:cNvCxnSpPr/>
          <p:nvPr/>
        </p:nvCxnSpPr>
        <p:spPr>
          <a:xfrm flipH="1">
            <a:off x="4324027" y="1087395"/>
            <a:ext cx="6451065" cy="1779791"/>
          </a:xfrm>
          <a:prstGeom prst="straightConnector1">
            <a:avLst/>
          </a:prstGeom>
          <a:noFill/>
          <a:ln cap="flat" cmpd="sng" w="28575">
            <a:solidFill>
              <a:srgbClr val="5597D3"/>
            </a:solidFill>
            <a:prstDash val="solid"/>
            <a:round/>
            <a:headEnd len="sm" w="sm" type="none"/>
            <a:tailEnd len="med" w="med" type="triangle"/>
          </a:ln>
        </p:spPr>
      </p:cxnSp>
      <p:sp>
        <p:nvSpPr>
          <p:cNvPr id="205" name="Google Shape;205;p15"/>
          <p:cNvSpPr txBox="1"/>
          <p:nvPr/>
        </p:nvSpPr>
        <p:spPr>
          <a:xfrm>
            <a:off x="7910632" y="247135"/>
            <a:ext cx="396009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The EJ Tour of Sacramento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16"/>
          <p:cNvPicPr preferRelativeResize="0"/>
          <p:nvPr/>
        </p:nvPicPr>
        <p:blipFill rotWithShape="1">
          <a:blip r:embed="rId3">
            <a:alphaModFix/>
          </a:blip>
          <a:srcRect b="0" l="0" r="0" t="0"/>
          <a:stretch/>
        </p:blipFill>
        <p:spPr>
          <a:xfrm>
            <a:off x="-1" y="135924"/>
            <a:ext cx="12352149" cy="5908203"/>
          </a:xfrm>
          <a:prstGeom prst="rect">
            <a:avLst/>
          </a:prstGeom>
          <a:noFill/>
          <a:ln>
            <a:noFill/>
          </a:ln>
        </p:spPr>
      </p:pic>
      <p:pic>
        <p:nvPicPr>
          <p:cNvPr id="211" name="Google Shape;211;p16"/>
          <p:cNvPicPr preferRelativeResize="0"/>
          <p:nvPr/>
        </p:nvPicPr>
        <p:blipFill rotWithShape="1">
          <a:blip r:embed="rId4">
            <a:alphaModFix/>
          </a:blip>
          <a:srcRect b="0" l="0" r="0" t="0"/>
          <a:stretch/>
        </p:blipFill>
        <p:spPr>
          <a:xfrm>
            <a:off x="356461" y="813873"/>
            <a:ext cx="1518834" cy="14119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17"/>
          <p:cNvPicPr preferRelativeResize="0"/>
          <p:nvPr/>
        </p:nvPicPr>
        <p:blipFill rotWithShape="1">
          <a:blip r:embed="rId3">
            <a:alphaModFix/>
          </a:blip>
          <a:srcRect b="0" l="0" r="0" t="0"/>
          <a:stretch/>
        </p:blipFill>
        <p:spPr>
          <a:xfrm>
            <a:off x="7910632" y="680555"/>
            <a:ext cx="3808395" cy="5549554"/>
          </a:xfrm>
          <a:prstGeom prst="rect">
            <a:avLst/>
          </a:prstGeom>
          <a:noFill/>
          <a:ln>
            <a:noFill/>
          </a:ln>
        </p:spPr>
      </p:pic>
      <p:pic>
        <p:nvPicPr>
          <p:cNvPr id="217" name="Google Shape;217;p17"/>
          <p:cNvPicPr preferRelativeResize="0"/>
          <p:nvPr/>
        </p:nvPicPr>
        <p:blipFill rotWithShape="1">
          <a:blip r:embed="rId4">
            <a:alphaModFix/>
          </a:blip>
          <a:srcRect b="0" l="0" r="0" t="0"/>
          <a:stretch/>
        </p:blipFill>
        <p:spPr>
          <a:xfrm>
            <a:off x="0" y="0"/>
            <a:ext cx="7137206" cy="6858000"/>
          </a:xfrm>
          <a:prstGeom prst="rect">
            <a:avLst/>
          </a:prstGeom>
          <a:noFill/>
          <a:ln>
            <a:noFill/>
          </a:ln>
        </p:spPr>
      </p:pic>
      <p:cxnSp>
        <p:nvCxnSpPr>
          <p:cNvPr id="218" name="Google Shape;218;p17"/>
          <p:cNvCxnSpPr/>
          <p:nvPr/>
        </p:nvCxnSpPr>
        <p:spPr>
          <a:xfrm rot="10800000">
            <a:off x="3719593" y="3192651"/>
            <a:ext cx="5980461" cy="1663554"/>
          </a:xfrm>
          <a:prstGeom prst="straightConnector1">
            <a:avLst/>
          </a:prstGeom>
          <a:noFill/>
          <a:ln cap="flat" cmpd="sng" w="28575">
            <a:solidFill>
              <a:srgbClr val="5597D3"/>
            </a:solidFill>
            <a:prstDash val="solid"/>
            <a:round/>
            <a:headEnd len="sm" w="sm" type="none"/>
            <a:tailEnd len="med" w="med" type="triangle"/>
          </a:ln>
        </p:spPr>
      </p:cxnSp>
      <p:sp>
        <p:nvSpPr>
          <p:cNvPr id="219" name="Google Shape;219;p17"/>
          <p:cNvSpPr txBox="1"/>
          <p:nvPr/>
        </p:nvSpPr>
        <p:spPr>
          <a:xfrm>
            <a:off x="7910632" y="247135"/>
            <a:ext cx="396009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The EJ Tour of Sacramento</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18"/>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225" name="Google Shape;225;p18"/>
          <p:cNvPicPr preferRelativeResize="0"/>
          <p:nvPr/>
        </p:nvPicPr>
        <p:blipFill rotWithShape="1">
          <a:blip r:embed="rId4">
            <a:alphaModFix/>
          </a:blip>
          <a:srcRect b="0" l="0" r="0" t="0"/>
          <a:stretch/>
        </p:blipFill>
        <p:spPr>
          <a:xfrm>
            <a:off x="806480" y="418454"/>
            <a:ext cx="1968106" cy="189079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19"/>
          <p:cNvPicPr preferRelativeResize="0"/>
          <p:nvPr/>
        </p:nvPicPr>
        <p:blipFill rotWithShape="1">
          <a:blip r:embed="rId3">
            <a:alphaModFix/>
          </a:blip>
          <a:srcRect b="0" l="0" r="0" t="0"/>
          <a:stretch/>
        </p:blipFill>
        <p:spPr>
          <a:xfrm>
            <a:off x="6095999" y="4060268"/>
            <a:ext cx="2589585" cy="2637198"/>
          </a:xfrm>
          <a:prstGeom prst="rect">
            <a:avLst/>
          </a:prstGeom>
          <a:noFill/>
          <a:ln>
            <a:noFill/>
          </a:ln>
        </p:spPr>
      </p:pic>
      <p:pic>
        <p:nvPicPr>
          <p:cNvPr id="231" name="Google Shape;231;p19"/>
          <p:cNvPicPr preferRelativeResize="0"/>
          <p:nvPr/>
        </p:nvPicPr>
        <p:blipFill rotWithShape="1">
          <a:blip r:embed="rId4">
            <a:alphaModFix/>
          </a:blip>
          <a:srcRect b="0" l="0" r="0" t="0"/>
          <a:stretch/>
        </p:blipFill>
        <p:spPr>
          <a:xfrm>
            <a:off x="2791857" y="1087097"/>
            <a:ext cx="2589586" cy="2857013"/>
          </a:xfrm>
          <a:prstGeom prst="rect">
            <a:avLst/>
          </a:prstGeom>
          <a:noFill/>
          <a:ln>
            <a:noFill/>
          </a:ln>
        </p:spPr>
      </p:pic>
      <p:pic>
        <p:nvPicPr>
          <p:cNvPr id="232" name="Google Shape;232;p19"/>
          <p:cNvPicPr preferRelativeResize="0"/>
          <p:nvPr/>
        </p:nvPicPr>
        <p:blipFill rotWithShape="1">
          <a:blip r:embed="rId5">
            <a:alphaModFix/>
          </a:blip>
          <a:srcRect b="0" l="0" r="0" t="0"/>
          <a:stretch/>
        </p:blipFill>
        <p:spPr>
          <a:xfrm>
            <a:off x="6096000" y="1056461"/>
            <a:ext cx="2589586" cy="2872331"/>
          </a:xfrm>
          <a:prstGeom prst="rect">
            <a:avLst/>
          </a:prstGeom>
          <a:noFill/>
          <a:ln>
            <a:noFill/>
          </a:ln>
        </p:spPr>
      </p:pic>
      <p:sp>
        <p:nvSpPr>
          <p:cNvPr id="233" name="Google Shape;233;p19"/>
          <p:cNvSpPr txBox="1"/>
          <p:nvPr/>
        </p:nvSpPr>
        <p:spPr>
          <a:xfrm>
            <a:off x="2298356" y="194687"/>
            <a:ext cx="7124194"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500" u="none" cap="none" strike="noStrike">
                <a:solidFill>
                  <a:srgbClr val="000000"/>
                </a:solidFill>
                <a:latin typeface="Arial"/>
                <a:ea typeface="Arial"/>
                <a:cs typeface="Arial"/>
                <a:sym typeface="Arial"/>
              </a:rPr>
              <a:t>Executive Airport Departures and Arrival Flight Paths- Lead Fuel Airplanes</a:t>
            </a:r>
            <a:endParaRPr/>
          </a:p>
        </p:txBody>
      </p:sp>
      <p:pic>
        <p:nvPicPr>
          <p:cNvPr id="234" name="Google Shape;234;p19"/>
          <p:cNvPicPr preferRelativeResize="0"/>
          <p:nvPr/>
        </p:nvPicPr>
        <p:blipFill rotWithShape="1">
          <a:blip r:embed="rId6">
            <a:alphaModFix/>
          </a:blip>
          <a:srcRect b="0" l="0" r="0" t="0"/>
          <a:stretch/>
        </p:blipFill>
        <p:spPr>
          <a:xfrm>
            <a:off x="2791857" y="4055113"/>
            <a:ext cx="2589585" cy="26423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
          <p:cNvSpPr txBox="1"/>
          <p:nvPr/>
        </p:nvSpPr>
        <p:spPr>
          <a:xfrm>
            <a:off x="412920" y="1748412"/>
            <a:ext cx="4974623" cy="35548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00" u="none" cap="none" strike="noStrike">
                <a:solidFill>
                  <a:srgbClr val="1B1B1B"/>
                </a:solidFill>
                <a:latin typeface="Source Sans Pro"/>
                <a:ea typeface="Source Sans Pro"/>
                <a:cs typeface="Source Sans Pro"/>
                <a:sym typeface="Source Sans Pro"/>
              </a:rPr>
              <a:t>Environmental justice (EJ)</a:t>
            </a:r>
            <a:r>
              <a:rPr b="0" i="0" lang="en-US" sz="2500" u="none" cap="none" strike="noStrike">
                <a:solidFill>
                  <a:srgbClr val="1B1B1B"/>
                </a:solidFill>
                <a:latin typeface="Source Sans Pro"/>
                <a:ea typeface="Source Sans Pro"/>
                <a:cs typeface="Source Sans Pro"/>
                <a:sym typeface="Source Sans Pro"/>
              </a:rPr>
              <a:t> is the fair treatment and meaningful involvement of all people regardless of race, color, national origin, or income with respect to the development, implementation and enforcement of environmental laws, regulations and policies.</a:t>
            </a:r>
            <a:endParaRPr b="0" i="0" sz="2500" u="none" cap="none" strike="noStrike">
              <a:solidFill>
                <a:srgbClr val="000000"/>
              </a:solidFill>
              <a:latin typeface="Arial"/>
              <a:ea typeface="Arial"/>
              <a:cs typeface="Arial"/>
              <a:sym typeface="Arial"/>
            </a:endParaRPr>
          </a:p>
        </p:txBody>
      </p:sp>
      <p:pic>
        <p:nvPicPr>
          <p:cNvPr id="89" name="Google Shape;89;p2"/>
          <p:cNvPicPr preferRelativeResize="0"/>
          <p:nvPr/>
        </p:nvPicPr>
        <p:blipFill rotWithShape="1">
          <a:blip r:embed="rId3">
            <a:alphaModFix/>
          </a:blip>
          <a:srcRect b="0" l="0" r="0" t="0"/>
          <a:stretch/>
        </p:blipFill>
        <p:spPr>
          <a:xfrm>
            <a:off x="10242755" y="4670114"/>
            <a:ext cx="1536325" cy="1402202"/>
          </a:xfrm>
          <a:prstGeom prst="rect">
            <a:avLst/>
          </a:prstGeom>
          <a:noFill/>
          <a:ln>
            <a:noFill/>
          </a:ln>
        </p:spPr>
      </p:pic>
      <p:sp>
        <p:nvSpPr>
          <p:cNvPr id="90" name="Google Shape;90;p2"/>
          <p:cNvSpPr txBox="1"/>
          <p:nvPr/>
        </p:nvSpPr>
        <p:spPr>
          <a:xfrm>
            <a:off x="6425517" y="1748412"/>
            <a:ext cx="5353563" cy="35548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00" u="none" cap="none" strike="noStrike">
                <a:solidFill>
                  <a:srgbClr val="000000"/>
                </a:solidFill>
                <a:latin typeface="Arial"/>
                <a:ea typeface="Arial"/>
                <a:cs typeface="Arial"/>
                <a:sym typeface="Arial"/>
              </a:rPr>
              <a:t>La justicia ambiental (JM) </a:t>
            </a:r>
            <a:r>
              <a:rPr b="0" i="0" lang="en-US" sz="2500" u="none" cap="none" strike="noStrike">
                <a:solidFill>
                  <a:srgbClr val="000000"/>
                </a:solidFill>
                <a:latin typeface="Arial"/>
                <a:ea typeface="Arial"/>
                <a:cs typeface="Arial"/>
                <a:sym typeface="Arial"/>
              </a:rPr>
              <a:t>es el trato justo y la participación significativa de todas las personas, no importa su raza, color, origen nacional o ingresos, con respecto al desarrollo, implementación y cumplimiento de las leyes, regulaciones y políticas ambientales.</a:t>
            </a:r>
            <a:endParaRPr b="0" i="0" sz="2500" u="none" cap="none" strike="noStrike">
              <a:solidFill>
                <a:srgbClr val="000000"/>
              </a:solidFill>
              <a:latin typeface="Arial"/>
              <a:ea typeface="Arial"/>
              <a:cs typeface="Arial"/>
              <a:sym typeface="Arial"/>
            </a:endParaRPr>
          </a:p>
        </p:txBody>
      </p:sp>
      <p:pic>
        <p:nvPicPr>
          <p:cNvPr id="91" name="Google Shape;91;p2"/>
          <p:cNvPicPr preferRelativeResize="0"/>
          <p:nvPr/>
        </p:nvPicPr>
        <p:blipFill rotWithShape="1">
          <a:blip r:embed="rId4">
            <a:alphaModFix/>
          </a:blip>
          <a:srcRect b="0" l="0" r="0" t="0"/>
          <a:stretch/>
        </p:blipFill>
        <p:spPr>
          <a:xfrm>
            <a:off x="223451" y="5323334"/>
            <a:ext cx="5745979" cy="1402202"/>
          </a:xfrm>
          <a:prstGeom prst="rect">
            <a:avLst/>
          </a:prstGeom>
          <a:noFill/>
          <a:ln>
            <a:noFill/>
          </a:ln>
        </p:spPr>
      </p:pic>
      <p:sp>
        <p:nvSpPr>
          <p:cNvPr id="92" name="Google Shape;92;p2"/>
          <p:cNvSpPr txBox="1"/>
          <p:nvPr/>
        </p:nvSpPr>
        <p:spPr>
          <a:xfrm>
            <a:off x="5969430" y="6356378"/>
            <a:ext cx="280910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https://drrobertbullard.com/</a:t>
            </a:r>
            <a:endParaRPr/>
          </a:p>
        </p:txBody>
      </p:sp>
      <p:pic>
        <p:nvPicPr>
          <p:cNvPr id="93" name="Google Shape;93;p2"/>
          <p:cNvPicPr preferRelativeResize="0"/>
          <p:nvPr/>
        </p:nvPicPr>
        <p:blipFill rotWithShape="1">
          <a:blip r:embed="rId5">
            <a:alphaModFix/>
          </a:blip>
          <a:srcRect b="0" l="0" r="0" t="0"/>
          <a:stretch/>
        </p:blipFill>
        <p:spPr>
          <a:xfrm>
            <a:off x="412920" y="483603"/>
            <a:ext cx="4614550" cy="1036423"/>
          </a:xfrm>
          <a:prstGeom prst="rect">
            <a:avLst/>
          </a:prstGeom>
          <a:noFill/>
          <a:ln>
            <a:noFill/>
          </a:ln>
        </p:spPr>
      </p:pic>
      <p:sp>
        <p:nvSpPr>
          <p:cNvPr id="94" name="Google Shape;94;p2"/>
          <p:cNvSpPr txBox="1"/>
          <p:nvPr/>
        </p:nvSpPr>
        <p:spPr>
          <a:xfrm>
            <a:off x="5233413" y="1001814"/>
            <a:ext cx="695858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400" u="none" cap="none" strike="noStrike">
                <a:solidFill>
                  <a:srgbClr val="000000"/>
                </a:solidFill>
                <a:latin typeface="Arial"/>
                <a:ea typeface="Arial"/>
                <a:cs typeface="Arial"/>
                <a:sym typeface="Arial"/>
              </a:rPr>
              <a:t>https://www.epa.gov/environmentaljustice/learn-about-environmental-justice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20"/>
          <p:cNvPicPr preferRelativeResize="0"/>
          <p:nvPr/>
        </p:nvPicPr>
        <p:blipFill rotWithShape="1">
          <a:blip r:embed="rId3">
            <a:alphaModFix/>
          </a:blip>
          <a:srcRect b="0" l="0" r="0" t="0"/>
          <a:stretch/>
        </p:blipFill>
        <p:spPr>
          <a:xfrm>
            <a:off x="1268638" y="1314450"/>
            <a:ext cx="9180287" cy="3669427"/>
          </a:xfrm>
          <a:prstGeom prst="rect">
            <a:avLst/>
          </a:prstGeom>
          <a:noFill/>
          <a:ln>
            <a:noFill/>
          </a:ln>
        </p:spPr>
      </p:pic>
      <p:sp>
        <p:nvSpPr>
          <p:cNvPr id="240" name="Google Shape;240;p20"/>
          <p:cNvSpPr txBox="1"/>
          <p:nvPr/>
        </p:nvSpPr>
        <p:spPr>
          <a:xfrm>
            <a:off x="3409950" y="352425"/>
            <a:ext cx="4895849"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500" u="none" cap="none" strike="noStrike">
                <a:solidFill>
                  <a:srgbClr val="000000"/>
                </a:solidFill>
                <a:latin typeface="Arial"/>
                <a:ea typeface="Arial"/>
                <a:cs typeface="Arial"/>
                <a:sym typeface="Arial"/>
              </a:rPr>
              <a:t>South Sacramento Zip Codes</a:t>
            </a:r>
            <a:endParaRPr/>
          </a:p>
        </p:txBody>
      </p:sp>
      <p:pic>
        <p:nvPicPr>
          <p:cNvPr id="241" name="Google Shape;241;p20"/>
          <p:cNvPicPr preferRelativeResize="0"/>
          <p:nvPr/>
        </p:nvPicPr>
        <p:blipFill rotWithShape="1">
          <a:blip r:embed="rId4">
            <a:alphaModFix/>
          </a:blip>
          <a:srcRect b="0" l="0" r="0" t="0"/>
          <a:stretch/>
        </p:blipFill>
        <p:spPr>
          <a:xfrm>
            <a:off x="1200150" y="5588680"/>
            <a:ext cx="8972550" cy="91689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Map&#10;&#10;Description automatically generated" id="246" name="Google Shape;246;p21"/>
          <p:cNvPicPr preferRelativeResize="0"/>
          <p:nvPr/>
        </p:nvPicPr>
        <p:blipFill rotWithShape="1">
          <a:blip r:embed="rId3">
            <a:alphaModFix/>
          </a:blip>
          <a:srcRect b="0" l="0" r="0" t="0"/>
          <a:stretch/>
        </p:blipFill>
        <p:spPr>
          <a:xfrm>
            <a:off x="344889" y="789517"/>
            <a:ext cx="4623414" cy="3265333"/>
          </a:xfrm>
          <a:prstGeom prst="rect">
            <a:avLst/>
          </a:prstGeom>
          <a:noFill/>
          <a:ln>
            <a:noFill/>
          </a:ln>
        </p:spPr>
      </p:pic>
      <p:pic>
        <p:nvPicPr>
          <p:cNvPr id="247" name="Google Shape;247;p21"/>
          <p:cNvPicPr preferRelativeResize="0"/>
          <p:nvPr/>
        </p:nvPicPr>
        <p:blipFill rotWithShape="1">
          <a:blip r:embed="rId4">
            <a:alphaModFix/>
          </a:blip>
          <a:srcRect b="0" l="0" r="0" t="0"/>
          <a:stretch/>
        </p:blipFill>
        <p:spPr>
          <a:xfrm>
            <a:off x="8610994" y="3245024"/>
            <a:ext cx="3298874" cy="3333218"/>
          </a:xfrm>
          <a:prstGeom prst="rect">
            <a:avLst/>
          </a:prstGeom>
          <a:noFill/>
          <a:ln>
            <a:noFill/>
          </a:ln>
        </p:spPr>
      </p:pic>
      <p:pic>
        <p:nvPicPr>
          <p:cNvPr id="248" name="Google Shape;248;p21"/>
          <p:cNvPicPr preferRelativeResize="0"/>
          <p:nvPr/>
        </p:nvPicPr>
        <p:blipFill rotWithShape="1">
          <a:blip r:embed="rId5">
            <a:alphaModFix/>
          </a:blip>
          <a:srcRect b="0" l="0" r="0" t="0"/>
          <a:stretch/>
        </p:blipFill>
        <p:spPr>
          <a:xfrm>
            <a:off x="5038427" y="789517"/>
            <a:ext cx="3567830" cy="3939679"/>
          </a:xfrm>
          <a:prstGeom prst="rect">
            <a:avLst/>
          </a:prstGeom>
          <a:noFill/>
          <a:ln>
            <a:noFill/>
          </a:ln>
        </p:spPr>
      </p:pic>
      <p:pic>
        <p:nvPicPr>
          <p:cNvPr id="249" name="Google Shape;249;p21"/>
          <p:cNvPicPr preferRelativeResize="0"/>
          <p:nvPr/>
        </p:nvPicPr>
        <p:blipFill rotWithShape="1">
          <a:blip r:embed="rId6">
            <a:alphaModFix/>
          </a:blip>
          <a:srcRect b="0" l="0" r="0" t="0"/>
          <a:stretch/>
        </p:blipFill>
        <p:spPr>
          <a:xfrm>
            <a:off x="1351360" y="4174745"/>
            <a:ext cx="2743200" cy="2428875"/>
          </a:xfrm>
          <a:prstGeom prst="rect">
            <a:avLst/>
          </a:prstGeom>
          <a:noFill/>
          <a:ln>
            <a:noFill/>
          </a:ln>
        </p:spPr>
      </p:pic>
      <p:pic>
        <p:nvPicPr>
          <p:cNvPr id="250" name="Google Shape;250;p21"/>
          <p:cNvPicPr preferRelativeResize="0"/>
          <p:nvPr/>
        </p:nvPicPr>
        <p:blipFill rotWithShape="1">
          <a:blip r:embed="rId7">
            <a:alphaModFix/>
          </a:blip>
          <a:srcRect b="0" l="0" r="0" t="0"/>
          <a:stretch/>
        </p:blipFill>
        <p:spPr>
          <a:xfrm>
            <a:off x="8545607" y="675208"/>
            <a:ext cx="2958474" cy="2477540"/>
          </a:xfrm>
          <a:prstGeom prst="rect">
            <a:avLst/>
          </a:prstGeom>
          <a:noFill/>
          <a:ln>
            <a:noFill/>
          </a:ln>
        </p:spPr>
      </p:pic>
      <p:sp>
        <p:nvSpPr>
          <p:cNvPr id="251" name="Google Shape;251;p21"/>
          <p:cNvSpPr txBox="1"/>
          <p:nvPr/>
        </p:nvSpPr>
        <p:spPr>
          <a:xfrm>
            <a:off x="10024844" y="1384184"/>
            <a:ext cx="901773"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52% Hispanic</a:t>
            </a:r>
            <a:endParaRPr/>
          </a:p>
        </p:txBody>
      </p:sp>
      <p:sp>
        <p:nvSpPr>
          <p:cNvPr id="252" name="Google Shape;252;p21"/>
          <p:cNvSpPr txBox="1"/>
          <p:nvPr/>
        </p:nvSpPr>
        <p:spPr>
          <a:xfrm>
            <a:off x="9311781" y="1376465"/>
            <a:ext cx="71306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46.4% White</a:t>
            </a:r>
            <a:endParaRPr/>
          </a:p>
        </p:txBody>
      </p:sp>
      <p:sp>
        <p:nvSpPr>
          <p:cNvPr id="253" name="Google Shape;253;p21"/>
          <p:cNvSpPr txBox="1"/>
          <p:nvPr/>
        </p:nvSpPr>
        <p:spPr>
          <a:xfrm>
            <a:off x="9056590" y="687827"/>
            <a:ext cx="97312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 African American</a:t>
            </a:r>
            <a:endParaRPr/>
          </a:p>
        </p:txBody>
      </p:sp>
      <p:sp>
        <p:nvSpPr>
          <p:cNvPr id="254" name="Google Shape;254;p21"/>
          <p:cNvSpPr txBox="1"/>
          <p:nvPr/>
        </p:nvSpPr>
        <p:spPr>
          <a:xfrm>
            <a:off x="10144524" y="692253"/>
            <a:ext cx="973122"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.6% Other</a:t>
            </a:r>
            <a:endParaRPr/>
          </a:p>
        </p:txBody>
      </p:sp>
      <p:sp>
        <p:nvSpPr>
          <p:cNvPr id="255" name="Google Shape;255;p21"/>
          <p:cNvSpPr txBox="1"/>
          <p:nvPr/>
        </p:nvSpPr>
        <p:spPr>
          <a:xfrm>
            <a:off x="1176715" y="264066"/>
            <a:ext cx="3188451" cy="553269"/>
          </a:xfrm>
          <a:prstGeom prst="rect">
            <a:avLst/>
          </a:prstGeom>
          <a:noFill/>
          <a:ln>
            <a:noFill/>
          </a:ln>
        </p:spPr>
        <p:txBody>
          <a:bodyPr anchorCtr="0" anchor="b"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chemeClr val="dk1"/>
              </a:buClr>
              <a:buSzPct val="221198"/>
              <a:buFont typeface="Calibri"/>
              <a:buNone/>
            </a:pPr>
            <a:r>
              <a:rPr b="1" i="0" lang="en-US" sz="3500" u="none" cap="none" strike="noStrike">
                <a:solidFill>
                  <a:schemeClr val="dk1"/>
                </a:solidFill>
                <a:latin typeface="Calibri"/>
                <a:ea typeface="Calibri"/>
                <a:cs typeface="Calibri"/>
                <a:sym typeface="Calibri"/>
              </a:rPr>
              <a:t>Winters EJ Concerns</a:t>
            </a:r>
            <a:endParaRPr/>
          </a:p>
        </p:txBody>
      </p:sp>
      <p:sp>
        <p:nvSpPr>
          <p:cNvPr id="256" name="Google Shape;256;p21"/>
          <p:cNvSpPr txBox="1"/>
          <p:nvPr/>
        </p:nvSpPr>
        <p:spPr>
          <a:xfrm>
            <a:off x="4286324" y="6455132"/>
            <a:ext cx="618940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Arial"/>
                <a:ea typeface="Arial"/>
                <a:cs typeface="Arial"/>
                <a:sym typeface="Arial"/>
              </a:rPr>
              <a:t>Source: https://oehha.ca.gov/calenviroscreen/report/calenviroscreen-30</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2"/>
          <p:cNvSpPr txBox="1"/>
          <p:nvPr>
            <p:ph type="title"/>
          </p:nvPr>
        </p:nvSpPr>
        <p:spPr>
          <a:xfrm>
            <a:off x="757302" y="173811"/>
            <a:ext cx="10959006"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b="1" lang="en-US" u="sng"/>
              <a:t>Map of community / Mapa del barrio</a:t>
            </a:r>
            <a:br>
              <a:rPr b="1" lang="en-US" u="sng"/>
            </a:br>
            <a:r>
              <a:rPr b="1" lang="en-US" u="sng"/>
              <a:t>To take action /  Para tomar acción</a:t>
            </a:r>
            <a:endParaRPr/>
          </a:p>
        </p:txBody>
      </p:sp>
      <p:pic>
        <p:nvPicPr>
          <p:cNvPr id="262" name="Google Shape;262;p22"/>
          <p:cNvPicPr preferRelativeResize="0"/>
          <p:nvPr/>
        </p:nvPicPr>
        <p:blipFill rotWithShape="1">
          <a:blip r:embed="rId3">
            <a:alphaModFix/>
          </a:blip>
          <a:srcRect b="0" l="0" r="0" t="0"/>
          <a:stretch/>
        </p:blipFill>
        <p:spPr>
          <a:xfrm>
            <a:off x="4640304" y="1545518"/>
            <a:ext cx="2684896" cy="2367228"/>
          </a:xfrm>
          <a:prstGeom prst="rect">
            <a:avLst/>
          </a:prstGeom>
          <a:noFill/>
          <a:ln>
            <a:noFill/>
          </a:ln>
        </p:spPr>
      </p:pic>
      <p:pic>
        <p:nvPicPr>
          <p:cNvPr id="263" name="Google Shape;263;p22"/>
          <p:cNvPicPr preferRelativeResize="0"/>
          <p:nvPr/>
        </p:nvPicPr>
        <p:blipFill rotWithShape="1">
          <a:blip r:embed="rId4">
            <a:alphaModFix/>
          </a:blip>
          <a:srcRect b="0" l="0" r="0" t="0"/>
          <a:stretch/>
        </p:blipFill>
        <p:spPr>
          <a:xfrm>
            <a:off x="793764" y="3317560"/>
            <a:ext cx="1330458" cy="2020916"/>
          </a:xfrm>
          <a:prstGeom prst="rect">
            <a:avLst/>
          </a:prstGeom>
          <a:noFill/>
          <a:ln>
            <a:noFill/>
          </a:ln>
        </p:spPr>
      </p:pic>
      <p:pic>
        <p:nvPicPr>
          <p:cNvPr id="264" name="Google Shape;264;p22"/>
          <p:cNvPicPr preferRelativeResize="0"/>
          <p:nvPr/>
        </p:nvPicPr>
        <p:blipFill rotWithShape="1">
          <a:blip r:embed="rId5">
            <a:alphaModFix/>
          </a:blip>
          <a:srcRect b="0" l="0" r="0" t="0"/>
          <a:stretch/>
        </p:blipFill>
        <p:spPr>
          <a:xfrm>
            <a:off x="771567" y="1519524"/>
            <a:ext cx="2185567" cy="1572073"/>
          </a:xfrm>
          <a:prstGeom prst="rect">
            <a:avLst/>
          </a:prstGeom>
          <a:noFill/>
          <a:ln>
            <a:noFill/>
          </a:ln>
        </p:spPr>
      </p:pic>
      <p:pic>
        <p:nvPicPr>
          <p:cNvPr id="265" name="Google Shape;265;p22"/>
          <p:cNvPicPr preferRelativeResize="0"/>
          <p:nvPr/>
        </p:nvPicPr>
        <p:blipFill rotWithShape="1">
          <a:blip r:embed="rId6">
            <a:alphaModFix/>
          </a:blip>
          <a:srcRect b="0" l="0" r="0" t="0"/>
          <a:stretch/>
        </p:blipFill>
        <p:spPr>
          <a:xfrm>
            <a:off x="2331957" y="4736047"/>
            <a:ext cx="1807278" cy="1634280"/>
          </a:xfrm>
          <a:prstGeom prst="rect">
            <a:avLst/>
          </a:prstGeom>
          <a:noFill/>
          <a:ln>
            <a:noFill/>
          </a:ln>
        </p:spPr>
      </p:pic>
      <p:grpSp>
        <p:nvGrpSpPr>
          <p:cNvPr id="266" name="Google Shape;266;p22"/>
          <p:cNvGrpSpPr/>
          <p:nvPr/>
        </p:nvGrpSpPr>
        <p:grpSpPr>
          <a:xfrm>
            <a:off x="4716010" y="4338444"/>
            <a:ext cx="2964950" cy="2333262"/>
            <a:chOff x="4460612" y="4545683"/>
            <a:chExt cx="2447454" cy="1962736"/>
          </a:xfrm>
        </p:grpSpPr>
        <p:pic>
          <p:nvPicPr>
            <p:cNvPr id="267" name="Google Shape;267;p22"/>
            <p:cNvPicPr preferRelativeResize="0"/>
            <p:nvPr/>
          </p:nvPicPr>
          <p:blipFill rotWithShape="1">
            <a:blip r:embed="rId7">
              <a:alphaModFix/>
            </a:blip>
            <a:srcRect b="0" l="0" r="0" t="0"/>
            <a:stretch/>
          </p:blipFill>
          <p:spPr>
            <a:xfrm>
              <a:off x="4460612" y="5007348"/>
              <a:ext cx="2447454" cy="1501071"/>
            </a:xfrm>
            <a:prstGeom prst="rect">
              <a:avLst/>
            </a:prstGeom>
            <a:noFill/>
            <a:ln>
              <a:noFill/>
            </a:ln>
          </p:spPr>
        </p:pic>
        <p:sp>
          <p:nvSpPr>
            <p:cNvPr id="268" name="Google Shape;268;p22"/>
            <p:cNvSpPr txBox="1"/>
            <p:nvPr/>
          </p:nvSpPr>
          <p:spPr>
            <a:xfrm>
              <a:off x="4460612" y="4545683"/>
              <a:ext cx="2447454" cy="923330"/>
            </a:xfrm>
            <a:prstGeom prst="rect">
              <a:avLst/>
            </a:prstGeom>
            <a:solidFill>
              <a:srgbClr val="9CC2E5"/>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Community Centers / Parks / Centros Comunitarios Parques</a:t>
              </a:r>
              <a:endParaRPr b="1" i="0" sz="1800" u="none" cap="none" strike="noStrike">
                <a:solidFill>
                  <a:schemeClr val="dk1"/>
                </a:solidFill>
                <a:latin typeface="Calibri"/>
                <a:ea typeface="Calibri"/>
                <a:cs typeface="Calibri"/>
                <a:sym typeface="Calibri"/>
              </a:endParaRPr>
            </a:p>
          </p:txBody>
        </p:sp>
      </p:grpSp>
      <p:grpSp>
        <p:nvGrpSpPr>
          <p:cNvPr id="269" name="Google Shape;269;p22"/>
          <p:cNvGrpSpPr/>
          <p:nvPr/>
        </p:nvGrpSpPr>
        <p:grpSpPr>
          <a:xfrm>
            <a:off x="8187655" y="4338444"/>
            <a:ext cx="2686671" cy="1949814"/>
            <a:chOff x="8187655" y="4338444"/>
            <a:chExt cx="1771255" cy="1363809"/>
          </a:xfrm>
        </p:grpSpPr>
        <p:pic>
          <p:nvPicPr>
            <p:cNvPr id="270" name="Google Shape;270;p22"/>
            <p:cNvPicPr preferRelativeResize="0"/>
            <p:nvPr/>
          </p:nvPicPr>
          <p:blipFill rotWithShape="1">
            <a:blip r:embed="rId8">
              <a:alphaModFix/>
            </a:blip>
            <a:srcRect b="0" l="0" r="0" t="0"/>
            <a:stretch/>
          </p:blipFill>
          <p:spPr>
            <a:xfrm>
              <a:off x="8187655" y="4338444"/>
              <a:ext cx="1771255" cy="1042637"/>
            </a:xfrm>
            <a:prstGeom prst="rect">
              <a:avLst/>
            </a:prstGeom>
            <a:noFill/>
            <a:ln>
              <a:noFill/>
            </a:ln>
          </p:spPr>
        </p:pic>
        <p:sp>
          <p:nvSpPr>
            <p:cNvPr id="271" name="Google Shape;271;p22"/>
            <p:cNvSpPr txBox="1"/>
            <p:nvPr/>
          </p:nvSpPr>
          <p:spPr>
            <a:xfrm>
              <a:off x="8187655" y="5379088"/>
              <a:ext cx="1761688" cy="323165"/>
            </a:xfrm>
            <a:prstGeom prst="rect">
              <a:avLst/>
            </a:prstGeom>
            <a:solidFill>
              <a:srgbClr val="2E75B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Calibri"/>
                  <a:ea typeface="Calibri"/>
                  <a:cs typeface="Calibri"/>
                  <a:sym typeface="Calibri"/>
                </a:rPr>
                <a:t>Comerciantes Justos</a:t>
              </a:r>
              <a:endParaRPr b="0" i="0" sz="1500" u="none" cap="none" strike="noStrike">
                <a:solidFill>
                  <a:schemeClr val="lt1"/>
                </a:solidFill>
                <a:latin typeface="Calibri"/>
                <a:ea typeface="Calibri"/>
                <a:cs typeface="Calibri"/>
                <a:sym typeface="Calibri"/>
              </a:endParaRPr>
            </a:p>
          </p:txBody>
        </p:sp>
      </p:grpSp>
      <p:grpSp>
        <p:nvGrpSpPr>
          <p:cNvPr id="272" name="Google Shape;272;p22"/>
          <p:cNvGrpSpPr/>
          <p:nvPr/>
        </p:nvGrpSpPr>
        <p:grpSpPr>
          <a:xfrm>
            <a:off x="8849531" y="1519524"/>
            <a:ext cx="2426505" cy="2399083"/>
            <a:chOff x="8992998" y="1318231"/>
            <a:chExt cx="2432808" cy="2553969"/>
          </a:xfrm>
        </p:grpSpPr>
        <p:pic>
          <p:nvPicPr>
            <p:cNvPr id="273" name="Google Shape;273;p22"/>
            <p:cNvPicPr preferRelativeResize="0"/>
            <p:nvPr/>
          </p:nvPicPr>
          <p:blipFill rotWithShape="1">
            <a:blip r:embed="rId9">
              <a:alphaModFix/>
            </a:blip>
            <a:srcRect b="0" l="0" r="0" t="0"/>
            <a:stretch/>
          </p:blipFill>
          <p:spPr>
            <a:xfrm>
              <a:off x="8992998" y="1318231"/>
              <a:ext cx="2405079" cy="2072068"/>
            </a:xfrm>
            <a:prstGeom prst="rect">
              <a:avLst/>
            </a:prstGeom>
            <a:noFill/>
            <a:ln>
              <a:noFill/>
            </a:ln>
          </p:spPr>
        </p:pic>
        <p:sp>
          <p:nvSpPr>
            <p:cNvPr id="274" name="Google Shape;274;p22"/>
            <p:cNvSpPr txBox="1"/>
            <p:nvPr/>
          </p:nvSpPr>
          <p:spPr>
            <a:xfrm>
              <a:off x="8992998" y="3318202"/>
              <a:ext cx="2432808" cy="55399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Neighbors and Associations</a:t>
              </a:r>
              <a:endParaRPr b="0" i="0" sz="15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Vecinos y asociaciones</a:t>
              </a:r>
              <a:endParaRPr b="0" i="0" sz="1500" u="none" cap="none" strike="noStrike">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2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74000">
              <a:srgbClr val="B3D1EC"/>
            </a:gs>
            <a:gs pos="83000">
              <a:srgbClr val="B3D1EC"/>
            </a:gs>
            <a:gs pos="100000">
              <a:srgbClr val="CCE0F2"/>
            </a:gs>
          </a:gsLst>
          <a:lin ang="5400000" scaled="0"/>
        </a:gradFill>
      </p:bgPr>
    </p:bg>
    <p:spTree>
      <p:nvGrpSpPr>
        <p:cNvPr id="278" name="Shape 278"/>
        <p:cNvGrpSpPr/>
        <p:nvPr/>
      </p:nvGrpSpPr>
      <p:grpSpPr>
        <a:xfrm>
          <a:off x="0" y="0"/>
          <a:ext cx="0" cy="0"/>
          <a:chOff x="0" y="0"/>
          <a:chExt cx="0" cy="0"/>
        </a:xfrm>
      </p:grpSpPr>
      <p:sp>
        <p:nvSpPr>
          <p:cNvPr id="279" name="Google Shape;279;p23"/>
          <p:cNvSpPr txBox="1"/>
          <p:nvPr>
            <p:ph type="title"/>
          </p:nvPr>
        </p:nvSpPr>
        <p:spPr>
          <a:xfrm>
            <a:off x="1049510" y="134887"/>
            <a:ext cx="10299915" cy="816996"/>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b="1" i="1" lang="en-US" sz="3500"/>
              <a:t>Thank you!   Muchas Gracias!	</a:t>
            </a:r>
            <a:endParaRPr b="1" i="1" sz="3500"/>
          </a:p>
        </p:txBody>
      </p:sp>
      <p:sp>
        <p:nvSpPr>
          <p:cNvPr id="280" name="Google Shape;280;p23"/>
          <p:cNvSpPr txBox="1"/>
          <p:nvPr>
            <p:ph idx="1" type="body"/>
          </p:nvPr>
        </p:nvSpPr>
        <p:spPr>
          <a:xfrm>
            <a:off x="449742" y="827896"/>
            <a:ext cx="11499450" cy="4450602"/>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1000"/>
              </a:spcBef>
              <a:spcAft>
                <a:spcPts val="0"/>
              </a:spcAft>
              <a:buSzPts val="2800"/>
              <a:buNone/>
            </a:pPr>
            <a:r>
              <a:rPr lang="en-US" sz="1800">
                <a:latin typeface="Malgun Gothic"/>
                <a:ea typeface="Malgun Gothic"/>
                <a:cs typeface="Malgun Gothic"/>
                <a:sym typeface="Malgun Gothic"/>
              </a:rPr>
              <a:t>“...</a:t>
            </a:r>
            <a:r>
              <a:rPr i="1" lang="en-US" sz="1800">
                <a:latin typeface="Malgun Gothic"/>
                <a:ea typeface="Malgun Gothic"/>
                <a:cs typeface="Malgun Gothic"/>
                <a:sym typeface="Malgun Gothic"/>
              </a:rPr>
              <a:t>We have to realize that a true ecological approach always becomes a social approach; it must integrate questions of justice in debates on the environment, so as to hear both the cry of the earth and the cry of the poor.”</a:t>
            </a:r>
            <a:endParaRPr/>
          </a:p>
          <a:p>
            <a:pPr indent="0" lvl="0" marL="0" rtl="0" algn="l">
              <a:lnSpc>
                <a:spcPct val="100000"/>
              </a:lnSpc>
              <a:spcBef>
                <a:spcPts val="0"/>
              </a:spcBef>
              <a:spcAft>
                <a:spcPts val="0"/>
              </a:spcAft>
              <a:buSzPts val="2800"/>
              <a:buNone/>
            </a:pPr>
            <a:r>
              <a:t/>
            </a:r>
            <a:endParaRPr sz="500">
              <a:latin typeface="Malgun Gothic"/>
              <a:ea typeface="Malgun Gothic"/>
              <a:cs typeface="Malgun Gothic"/>
              <a:sym typeface="Malgun Gothic"/>
            </a:endParaRPr>
          </a:p>
          <a:p>
            <a:pPr indent="0" lvl="0" marL="0" rtl="0" algn="l">
              <a:lnSpc>
                <a:spcPct val="100000"/>
              </a:lnSpc>
              <a:spcBef>
                <a:spcPts val="0"/>
              </a:spcBef>
              <a:spcAft>
                <a:spcPts val="0"/>
              </a:spcAft>
              <a:buSzPts val="2800"/>
              <a:buNone/>
            </a:pPr>
            <a:r>
              <a:t/>
            </a:r>
            <a:endParaRPr sz="500">
              <a:latin typeface="Malgun Gothic"/>
              <a:ea typeface="Malgun Gothic"/>
              <a:cs typeface="Malgun Gothic"/>
              <a:sym typeface="Malgun Gothic"/>
            </a:endParaRPr>
          </a:p>
          <a:p>
            <a:pPr indent="0" lvl="0" marL="0" rtl="0" algn="l">
              <a:lnSpc>
                <a:spcPct val="100000"/>
              </a:lnSpc>
              <a:spcBef>
                <a:spcPts val="0"/>
              </a:spcBef>
              <a:spcAft>
                <a:spcPts val="0"/>
              </a:spcAft>
              <a:buSzPts val="2800"/>
              <a:buNone/>
            </a:pPr>
            <a:r>
              <a:rPr b="0" i="0" lang="en-US" sz="1800">
                <a:solidFill>
                  <a:schemeClr val="dk1"/>
                </a:solidFill>
                <a:latin typeface="Proxima Nova"/>
                <a:ea typeface="Proxima Nova"/>
                <a:cs typeface="Proxima Nova"/>
                <a:sym typeface="Proxima Nova"/>
              </a:rPr>
              <a:t>"... Tenemos que darnos cuenta de que un verdadero enfoque ecológico siempre se convierte en un enfoque social; debe integrar las cuestiones de justicia en los debates sobre el medio ambiente, a fin de escuchar tanto el grito de la tierra como el grito de los pobres".</a:t>
            </a:r>
            <a:endParaRPr/>
          </a:p>
          <a:p>
            <a:pPr indent="0" lvl="0" marL="0" rtl="0" algn="l">
              <a:lnSpc>
                <a:spcPct val="100000"/>
              </a:lnSpc>
              <a:spcBef>
                <a:spcPts val="0"/>
              </a:spcBef>
              <a:spcAft>
                <a:spcPts val="0"/>
              </a:spcAft>
              <a:buSzPts val="2800"/>
              <a:buNone/>
            </a:pPr>
            <a:r>
              <a:t/>
            </a:r>
            <a:endParaRPr sz="1800">
              <a:solidFill>
                <a:schemeClr val="dk1"/>
              </a:solidFill>
              <a:latin typeface="Malgun Gothic"/>
              <a:ea typeface="Malgun Gothic"/>
              <a:cs typeface="Malgun Gothic"/>
              <a:sym typeface="Malgun Gothic"/>
            </a:endParaRPr>
          </a:p>
          <a:p>
            <a:pPr indent="0" lvl="0" marL="0" rtl="0" algn="l">
              <a:lnSpc>
                <a:spcPct val="100000"/>
              </a:lnSpc>
              <a:spcBef>
                <a:spcPts val="0"/>
              </a:spcBef>
              <a:spcAft>
                <a:spcPts val="0"/>
              </a:spcAft>
              <a:buSzPts val="2800"/>
              <a:buNone/>
            </a:pPr>
            <a:r>
              <a:rPr lang="en-US" sz="1800">
                <a:latin typeface="Malgun Gothic"/>
                <a:ea typeface="Malgun Gothic"/>
                <a:cs typeface="Malgun Gothic"/>
                <a:sym typeface="Malgun Gothic"/>
              </a:rPr>
              <a:t>- Pope Francis</a:t>
            </a:r>
            <a:endParaRPr/>
          </a:p>
          <a:p>
            <a:pPr indent="0" lvl="0" marL="0" rtl="0" algn="l">
              <a:lnSpc>
                <a:spcPct val="100000"/>
              </a:lnSpc>
              <a:spcBef>
                <a:spcPts val="0"/>
              </a:spcBef>
              <a:spcAft>
                <a:spcPts val="0"/>
              </a:spcAft>
              <a:buSzPts val="2800"/>
              <a:buNone/>
            </a:pPr>
            <a:r>
              <a:rPr lang="en-US" sz="1800">
                <a:latin typeface="Malgun Gothic"/>
                <a:ea typeface="Malgun Gothic"/>
                <a:cs typeface="Malgun Gothic"/>
                <a:sym typeface="Malgun Gothic"/>
              </a:rPr>
              <a:t>  Laudato Si</a:t>
            </a:r>
            <a:endParaRPr sz="2000"/>
          </a:p>
          <a:p>
            <a:pPr indent="0" lvl="0" marL="0" rtl="0" algn="l">
              <a:lnSpc>
                <a:spcPct val="80000"/>
              </a:lnSpc>
              <a:spcBef>
                <a:spcPts val="1000"/>
              </a:spcBef>
              <a:spcAft>
                <a:spcPts val="0"/>
              </a:spcAft>
              <a:buClr>
                <a:schemeClr val="dk1"/>
              </a:buClr>
              <a:buSzPts val="2800"/>
              <a:buNone/>
            </a:pPr>
            <a:r>
              <a:t/>
            </a:r>
            <a:endParaRPr sz="1800"/>
          </a:p>
          <a:p>
            <a:pPr indent="0" lvl="0" marL="0" rtl="0" algn="l">
              <a:lnSpc>
                <a:spcPct val="110000"/>
              </a:lnSpc>
              <a:spcBef>
                <a:spcPts val="0"/>
              </a:spcBef>
              <a:spcAft>
                <a:spcPts val="0"/>
              </a:spcAft>
              <a:buClr>
                <a:schemeClr val="dk1"/>
              </a:buClr>
              <a:buSzPts val="1900"/>
              <a:buNone/>
            </a:pPr>
            <a:r>
              <a:t/>
            </a:r>
            <a:endParaRPr b="1" sz="1900"/>
          </a:p>
          <a:p>
            <a:pPr indent="0" lvl="0" marL="0" rtl="0" algn="l">
              <a:lnSpc>
                <a:spcPct val="110000"/>
              </a:lnSpc>
              <a:spcBef>
                <a:spcPts val="0"/>
              </a:spcBef>
              <a:spcAft>
                <a:spcPts val="0"/>
              </a:spcAft>
              <a:buClr>
                <a:schemeClr val="dk1"/>
              </a:buClr>
              <a:buSzPts val="1900"/>
              <a:buNone/>
            </a:pPr>
            <a:r>
              <a:t/>
            </a:r>
            <a:endParaRPr b="1" sz="1900"/>
          </a:p>
          <a:p>
            <a:pPr indent="0" lvl="0" marL="0" rtl="0" algn="l">
              <a:lnSpc>
                <a:spcPct val="110000"/>
              </a:lnSpc>
              <a:spcBef>
                <a:spcPts val="0"/>
              </a:spcBef>
              <a:spcAft>
                <a:spcPts val="0"/>
              </a:spcAft>
              <a:buClr>
                <a:schemeClr val="dk1"/>
              </a:buClr>
              <a:buSzPts val="1900"/>
              <a:buNone/>
            </a:pPr>
            <a:r>
              <a:t/>
            </a:r>
            <a:endParaRPr b="1" sz="1500"/>
          </a:p>
          <a:p>
            <a:pPr indent="0" lvl="0" marL="0" rtl="0" algn="l">
              <a:lnSpc>
                <a:spcPct val="110000"/>
              </a:lnSpc>
              <a:spcBef>
                <a:spcPts val="0"/>
              </a:spcBef>
              <a:spcAft>
                <a:spcPts val="0"/>
              </a:spcAft>
              <a:buClr>
                <a:schemeClr val="dk1"/>
              </a:buClr>
              <a:buSzPts val="1900"/>
              <a:buNone/>
            </a:pPr>
            <a:r>
              <a:t/>
            </a:r>
            <a:endParaRPr b="1" sz="1500"/>
          </a:p>
          <a:p>
            <a:pPr indent="0" lvl="0" marL="0" rtl="0" algn="l">
              <a:lnSpc>
                <a:spcPct val="110000"/>
              </a:lnSpc>
              <a:spcBef>
                <a:spcPts val="0"/>
              </a:spcBef>
              <a:spcAft>
                <a:spcPts val="0"/>
              </a:spcAft>
              <a:buClr>
                <a:schemeClr val="dk1"/>
              </a:buClr>
              <a:buSzPts val="1900"/>
              <a:buNone/>
            </a:pPr>
            <a:r>
              <a:t/>
            </a:r>
            <a:endParaRPr b="1" sz="1500"/>
          </a:p>
          <a:p>
            <a:pPr indent="0" lvl="0" marL="0" rtl="0" algn="l">
              <a:lnSpc>
                <a:spcPct val="110000"/>
              </a:lnSpc>
              <a:spcBef>
                <a:spcPts val="0"/>
              </a:spcBef>
              <a:spcAft>
                <a:spcPts val="0"/>
              </a:spcAft>
              <a:buClr>
                <a:schemeClr val="dk1"/>
              </a:buClr>
              <a:buSzPts val="1900"/>
              <a:buNone/>
            </a:pPr>
            <a:r>
              <a:rPr b="1" lang="en-US" sz="1500"/>
              <a:t>Herman Barahona 								</a:t>
            </a:r>
            <a:r>
              <a:rPr b="1" i="1" lang="en-US" sz="1500"/>
              <a:t> Sign our petition to ban lead-fuel!</a:t>
            </a:r>
            <a:endParaRPr b="1" sz="1500" u="sng"/>
          </a:p>
          <a:p>
            <a:pPr indent="0" lvl="0" marL="0" rtl="0" algn="l">
              <a:lnSpc>
                <a:spcPct val="110000"/>
              </a:lnSpc>
              <a:spcBef>
                <a:spcPts val="0"/>
              </a:spcBef>
              <a:spcAft>
                <a:spcPts val="0"/>
              </a:spcAft>
              <a:buClr>
                <a:schemeClr val="dk1"/>
              </a:buClr>
              <a:buSzPts val="1900"/>
              <a:buNone/>
            </a:pPr>
            <a:r>
              <a:rPr b="1" lang="en-US" sz="1500" u="sng">
                <a:solidFill>
                  <a:schemeClr val="hlink"/>
                </a:solidFill>
                <a:hlinkClick r:id="rId3"/>
              </a:rPr>
              <a:t>barahonaconsulting@gmail.com</a:t>
            </a:r>
            <a:r>
              <a:rPr b="1" lang="en-US" sz="1500"/>
              <a:t>				                                         </a:t>
            </a:r>
            <a:endParaRPr/>
          </a:p>
          <a:p>
            <a:pPr indent="0" lvl="0" marL="0" rtl="0" algn="l">
              <a:lnSpc>
                <a:spcPct val="110000"/>
              </a:lnSpc>
              <a:spcBef>
                <a:spcPts val="0"/>
              </a:spcBef>
              <a:spcAft>
                <a:spcPts val="0"/>
              </a:spcAft>
              <a:buSzPts val="1900"/>
              <a:buNone/>
            </a:pPr>
            <a:r>
              <a:rPr b="1" lang="en-US" sz="1500"/>
              <a:t>916-900-1717								       </a:t>
            </a:r>
            <a:r>
              <a:rPr b="1" i="1" lang="en-US" sz="1500"/>
              <a:t> </a:t>
            </a:r>
            <a:endParaRPr/>
          </a:p>
          <a:p>
            <a:pPr indent="0" lvl="0" marL="0" rtl="0" algn="l">
              <a:lnSpc>
                <a:spcPct val="110000"/>
              </a:lnSpc>
              <a:spcBef>
                <a:spcPts val="0"/>
              </a:spcBef>
              <a:spcAft>
                <a:spcPts val="0"/>
              </a:spcAft>
              <a:buSzPts val="1900"/>
              <a:buNone/>
            </a:pPr>
            <a:r>
              <a:rPr b="1" i="1" lang="en-US" sz="1500"/>
              <a:t>									</a:t>
            </a:r>
            <a:endParaRPr i="1" sz="1500"/>
          </a:p>
        </p:txBody>
      </p:sp>
      <p:pic>
        <p:nvPicPr>
          <p:cNvPr id="281" name="Google Shape;281;p23"/>
          <p:cNvPicPr preferRelativeResize="0"/>
          <p:nvPr/>
        </p:nvPicPr>
        <p:blipFill rotWithShape="1">
          <a:blip r:embed="rId4">
            <a:alphaModFix/>
          </a:blip>
          <a:srcRect b="0" l="0" r="0" t="0"/>
          <a:stretch/>
        </p:blipFill>
        <p:spPr>
          <a:xfrm flipH="1" rot="10800000">
            <a:off x="9572414" y="3940112"/>
            <a:ext cx="1136542" cy="1146600"/>
          </a:xfrm>
          <a:prstGeom prst="rect">
            <a:avLst/>
          </a:prstGeom>
          <a:noFill/>
          <a:ln>
            <a:noFill/>
          </a:ln>
        </p:spPr>
      </p:pic>
      <p:pic>
        <p:nvPicPr>
          <p:cNvPr id="282" name="Google Shape;282;p23"/>
          <p:cNvPicPr preferRelativeResize="0"/>
          <p:nvPr/>
        </p:nvPicPr>
        <p:blipFill rotWithShape="1">
          <a:blip r:embed="rId5">
            <a:alphaModFix/>
          </a:blip>
          <a:srcRect b="0" l="0" r="0" t="0"/>
          <a:stretch/>
        </p:blipFill>
        <p:spPr>
          <a:xfrm>
            <a:off x="4324532" y="2738785"/>
            <a:ext cx="3542936" cy="24230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74000">
              <a:srgbClr val="B3D1EC"/>
            </a:gs>
            <a:gs pos="83000">
              <a:srgbClr val="B3D1EC"/>
            </a:gs>
            <a:gs pos="100000">
              <a:srgbClr val="CCE0F2"/>
            </a:gs>
          </a:gsLst>
          <a:lin ang="5400000" scaled="0"/>
        </a:gradFill>
      </p:bgPr>
    </p:bg>
    <p:spTree>
      <p:nvGrpSpPr>
        <p:cNvPr id="98" name="Shape 98"/>
        <p:cNvGrpSpPr/>
        <p:nvPr/>
      </p:nvGrpSpPr>
      <p:grpSpPr>
        <a:xfrm>
          <a:off x="0" y="0"/>
          <a:ext cx="0" cy="0"/>
          <a:chOff x="0" y="0"/>
          <a:chExt cx="0" cy="0"/>
        </a:xfrm>
      </p:grpSpPr>
      <p:grpSp>
        <p:nvGrpSpPr>
          <p:cNvPr id="99" name="Google Shape;99;p3"/>
          <p:cNvGrpSpPr/>
          <p:nvPr/>
        </p:nvGrpSpPr>
        <p:grpSpPr>
          <a:xfrm>
            <a:off x="633898" y="37621"/>
            <a:ext cx="4976070" cy="5757051"/>
            <a:chOff x="502633" y="366289"/>
            <a:chExt cx="4175230" cy="5028833"/>
          </a:xfrm>
        </p:grpSpPr>
        <p:pic>
          <p:nvPicPr>
            <p:cNvPr id="100" name="Google Shape;100;p3"/>
            <p:cNvPicPr preferRelativeResize="0"/>
            <p:nvPr/>
          </p:nvPicPr>
          <p:blipFill rotWithShape="1">
            <a:blip r:embed="rId3">
              <a:alphaModFix/>
            </a:blip>
            <a:srcRect b="0" l="0" r="0" t="0"/>
            <a:stretch/>
          </p:blipFill>
          <p:spPr>
            <a:xfrm>
              <a:off x="502633" y="366289"/>
              <a:ext cx="4175230" cy="5028833"/>
            </a:xfrm>
            <a:prstGeom prst="rect">
              <a:avLst/>
            </a:prstGeom>
            <a:noFill/>
            <a:ln>
              <a:noFill/>
            </a:ln>
          </p:spPr>
        </p:pic>
        <p:sp>
          <p:nvSpPr>
            <p:cNvPr id="101" name="Google Shape;101;p3"/>
            <p:cNvSpPr txBox="1"/>
            <p:nvPr/>
          </p:nvSpPr>
          <p:spPr>
            <a:xfrm>
              <a:off x="937550" y="486524"/>
              <a:ext cx="3563242" cy="426085"/>
            </a:xfrm>
            <a:prstGeom prst="rect">
              <a:avLst/>
            </a:prstGeom>
            <a:solidFill>
              <a:srgbClr val="F7CAA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500" u="none" cap="none" strike="noStrike">
                  <a:solidFill>
                    <a:srgbClr val="000000"/>
                  </a:solidFill>
                  <a:latin typeface="Arial"/>
                  <a:ea typeface="Arial"/>
                  <a:cs typeface="Arial"/>
                  <a:sym typeface="Arial"/>
                </a:rPr>
                <a:t>Lead Poisoning</a:t>
              </a:r>
              <a:endParaRPr/>
            </a:p>
          </p:txBody>
        </p:sp>
      </p:grpSp>
      <p:pic>
        <p:nvPicPr>
          <p:cNvPr id="102" name="Google Shape;102;p3"/>
          <p:cNvPicPr preferRelativeResize="0"/>
          <p:nvPr/>
        </p:nvPicPr>
        <p:blipFill rotWithShape="1">
          <a:blip r:embed="rId4">
            <a:alphaModFix/>
          </a:blip>
          <a:srcRect b="0" l="0" r="0" t="0"/>
          <a:stretch/>
        </p:blipFill>
        <p:spPr>
          <a:xfrm>
            <a:off x="6413157" y="-1"/>
            <a:ext cx="5144945" cy="57570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6F9FC"/>
            </a:gs>
            <a:gs pos="74000">
              <a:srgbClr val="B3D1EC"/>
            </a:gs>
            <a:gs pos="83000">
              <a:srgbClr val="B3D1EC"/>
            </a:gs>
            <a:gs pos="100000">
              <a:srgbClr val="CCE0F2"/>
            </a:gs>
          </a:gsLst>
          <a:lin ang="5400000" scaled="0"/>
        </a:gradFill>
      </p:bgPr>
    </p:bg>
    <p:spTree>
      <p:nvGrpSpPr>
        <p:cNvPr id="106" name="Shape 106"/>
        <p:cNvGrpSpPr/>
        <p:nvPr/>
      </p:nvGrpSpPr>
      <p:grpSpPr>
        <a:xfrm>
          <a:off x="0" y="0"/>
          <a:ext cx="0" cy="0"/>
          <a:chOff x="0" y="0"/>
          <a:chExt cx="0" cy="0"/>
        </a:xfrm>
      </p:grpSpPr>
      <p:pic>
        <p:nvPicPr>
          <p:cNvPr id="107" name="Google Shape;107;p4"/>
          <p:cNvPicPr preferRelativeResize="0"/>
          <p:nvPr/>
        </p:nvPicPr>
        <p:blipFill rotWithShape="1">
          <a:blip r:embed="rId3">
            <a:alphaModFix/>
          </a:blip>
          <a:srcRect b="0" l="0" r="0" t="0"/>
          <a:stretch/>
        </p:blipFill>
        <p:spPr>
          <a:xfrm>
            <a:off x="0" y="1004992"/>
            <a:ext cx="7021585" cy="4092467"/>
          </a:xfrm>
          <a:prstGeom prst="rect">
            <a:avLst/>
          </a:prstGeom>
          <a:noFill/>
          <a:ln>
            <a:noFill/>
          </a:ln>
        </p:spPr>
      </p:pic>
      <p:sp>
        <p:nvSpPr>
          <p:cNvPr id="108" name="Google Shape;108;p4"/>
          <p:cNvSpPr txBox="1"/>
          <p:nvPr/>
        </p:nvSpPr>
        <p:spPr>
          <a:xfrm>
            <a:off x="7098170" y="1158962"/>
            <a:ext cx="4984227" cy="375487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Higher Risk of:          Corren un mayor riesgo de:</a:t>
            </a:r>
            <a:endParaRPr/>
          </a:p>
          <a:p>
            <a:pPr indent="0" lvl="0" marL="0" marR="0" rtl="0" algn="just">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Pre-term Birth                 Parto prematuro</a:t>
            </a:r>
            <a:endParaRPr/>
          </a:p>
          <a:p>
            <a:pPr indent="0" lvl="0" marL="0" marR="0" rtl="0" algn="just">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Low Birth weight             Bajo peso al nacer</a:t>
            </a:r>
            <a:endParaRPr/>
          </a:p>
          <a:p>
            <a:pPr indent="0" lvl="0" marL="0" marR="0" rtl="0" algn="just">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Obesity                           Obesidad</a:t>
            </a:r>
            <a:endParaRPr/>
          </a:p>
          <a:p>
            <a:pPr indent="0" lvl="0" marL="0" marR="0" rtl="0" algn="just">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High Blood Pressure      Alta presión</a:t>
            </a:r>
            <a:endParaRPr/>
          </a:p>
          <a:p>
            <a:pPr indent="0" lvl="0" marL="0" marR="0" rtl="0" algn="just">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Still Births                       Nacimientos muertos</a:t>
            </a:r>
            <a:endParaRPr/>
          </a:p>
          <a:p>
            <a:pPr indent="0" lvl="0" marL="0" marR="0" rtl="0" algn="just">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Miscarriage                     Aborto espontáneo</a:t>
            </a:r>
            <a:endParaRPr/>
          </a:p>
          <a:p>
            <a:pPr indent="0" lvl="0" marL="0" marR="0" rtl="0" algn="just">
              <a:lnSpc>
                <a:spcPct val="100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Autism risks                    Riesgo de Autismo</a:t>
            </a:r>
            <a:endParaRPr/>
          </a:p>
        </p:txBody>
      </p:sp>
      <p:sp>
        <p:nvSpPr>
          <p:cNvPr id="109" name="Google Shape;109;p4"/>
          <p:cNvSpPr txBox="1"/>
          <p:nvPr/>
        </p:nvSpPr>
        <p:spPr>
          <a:xfrm>
            <a:off x="120488" y="5097459"/>
            <a:ext cx="9224306" cy="161582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rgbClr val="000000"/>
                </a:solidFill>
                <a:latin typeface="Arial"/>
                <a:ea typeface="Arial"/>
                <a:cs typeface="Arial"/>
                <a:sym typeface="Arial"/>
              </a:rPr>
              <a:t>Sources / Fuentes:</a:t>
            </a:r>
            <a:endParaRPr/>
          </a:p>
          <a:p>
            <a:pPr indent="0" lvl="0" marL="0" marR="0" rtl="0" algn="l">
              <a:lnSpc>
                <a:spcPct val="100000"/>
              </a:lnSpc>
              <a:spcBef>
                <a:spcPts val="0"/>
              </a:spcBef>
              <a:spcAft>
                <a:spcPts val="0"/>
              </a:spcAft>
              <a:buNone/>
            </a:pPr>
            <a:r>
              <a:t/>
            </a:r>
            <a:endParaRPr b="1"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4">
                  <a:extLst>
                    <a:ext uri="{A12FA001-AC4F-418D-AE19-62706E023703}">
                      <ahyp:hlinkClr val="tx"/>
                    </a:ext>
                  </a:extLst>
                </a:hlinkClick>
              </a:rPr>
              <a:t>https://www.consumeraffairs.com/news/exposure-to-air-pollution-in-utero-may-increase-the-risk-for-asthma-in-preschoolers-study-finds-052421.html</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900" u="sng" cap="none" strike="noStrike">
              <a:solidFill>
                <a:srgbClr val="000000"/>
              </a:solidFill>
              <a:latin typeface="Arial"/>
              <a:ea typeface="Arial"/>
              <a:cs typeface="Arial"/>
              <a:sym typeface="Arial"/>
              <a:hlinkClick r:id="rId5">
                <a:extLst>
                  <a:ext uri="{A12FA001-AC4F-418D-AE19-62706E023703}">
                    <ahyp:hlinkClr val="tx"/>
                  </a:ext>
                </a:extLst>
              </a:hlinkClick>
            </a:endParaRPr>
          </a:p>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6">
                  <a:extLst>
                    <a:ext uri="{A12FA001-AC4F-418D-AE19-62706E023703}">
                      <ahyp:hlinkClr val="tx"/>
                    </a:ext>
                  </a:extLst>
                </a:hlinkClick>
              </a:rPr>
              <a:t>https://www.ncbi.nlm.nih.gov/pmc/articles/PMC3527658/</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7">
                  <a:extLst>
                    <a:ext uri="{A12FA001-AC4F-418D-AE19-62706E023703}">
                      <ahyp:hlinkClr val="tx"/>
                    </a:ext>
                  </a:extLst>
                </a:hlinkClick>
              </a:rPr>
              <a:t>https://www.cnn.com/2018/11/19/health/air-pollution-autism-vancouver-study</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8">
                  <a:extLst>
                    <a:ext uri="{A12FA001-AC4F-418D-AE19-62706E023703}">
                      <ahyp:hlinkClr val="tx"/>
                    </a:ext>
                  </a:extLst>
                </a:hlinkClick>
              </a:rPr>
              <a:t>https://www.lung.org/clean-air/outdoors/who-is-at-risk/children-and-air-pollution</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9">
                  <a:extLst>
                    <a:ext uri="{A12FA001-AC4F-418D-AE19-62706E023703}">
                      <ahyp:hlinkClr val="tx"/>
                    </a:ext>
                  </a:extLst>
                </a:hlinkClick>
              </a:rPr>
              <a:t>https://www.cdc.gov/nceh/lead/prevention/pregnant.htm</a:t>
            </a:r>
            <a:endParaRPr b="0" i="0" sz="900" u="none" cap="none" strike="noStrike">
              <a:solidFill>
                <a:srgbClr val="000000"/>
              </a:solidFill>
              <a:latin typeface="Arial"/>
              <a:ea typeface="Arial"/>
              <a:cs typeface="Arial"/>
              <a:sym typeface="Arial"/>
            </a:endParaRPr>
          </a:p>
        </p:txBody>
      </p:sp>
      <p:sp>
        <p:nvSpPr>
          <p:cNvPr id="110" name="Google Shape;110;p4"/>
          <p:cNvSpPr txBox="1"/>
          <p:nvPr/>
        </p:nvSpPr>
        <p:spPr>
          <a:xfrm>
            <a:off x="3471734" y="109662"/>
            <a:ext cx="4895849" cy="8617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500" u="none" cap="none" strike="noStrike">
                <a:solidFill>
                  <a:srgbClr val="000000"/>
                </a:solidFill>
                <a:latin typeface="Arial"/>
                <a:ea typeface="Arial"/>
                <a:cs typeface="Arial"/>
                <a:sym typeface="Arial"/>
              </a:rPr>
              <a:t>Pollution and Pregnancy</a:t>
            </a:r>
            <a:endParaRPr/>
          </a:p>
          <a:p>
            <a:pPr indent="0" lvl="0" marL="0" marR="0" rtl="0" algn="ctr">
              <a:lnSpc>
                <a:spcPct val="100000"/>
              </a:lnSpc>
              <a:spcBef>
                <a:spcPts val="0"/>
              </a:spcBef>
              <a:spcAft>
                <a:spcPts val="0"/>
              </a:spcAft>
              <a:buNone/>
            </a:pPr>
            <a:r>
              <a:rPr b="1" i="0" lang="en-US" sz="2500" u="none" cap="none" strike="noStrike">
                <a:solidFill>
                  <a:srgbClr val="000000"/>
                </a:solidFill>
                <a:latin typeface="Arial"/>
                <a:ea typeface="Arial"/>
                <a:cs typeface="Arial"/>
                <a:sym typeface="Arial"/>
              </a:rPr>
              <a:t>Contaminación y el Embarazo</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5"/>
          <p:cNvSpPr txBox="1"/>
          <p:nvPr>
            <p:ph type="title"/>
          </p:nvPr>
        </p:nvSpPr>
        <p:spPr>
          <a:xfrm>
            <a:off x="2309684" y="0"/>
            <a:ext cx="7572632" cy="82112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sz="3500"/>
              <a:t>Environmental Justice Zones</a:t>
            </a:r>
            <a:endParaRPr/>
          </a:p>
        </p:txBody>
      </p:sp>
      <p:pic>
        <p:nvPicPr>
          <p:cNvPr id="116" name="Google Shape;116;p5"/>
          <p:cNvPicPr preferRelativeResize="0"/>
          <p:nvPr/>
        </p:nvPicPr>
        <p:blipFill rotWithShape="1">
          <a:blip r:embed="rId3">
            <a:alphaModFix/>
          </a:blip>
          <a:srcRect b="0" l="0" r="0" t="0"/>
          <a:stretch/>
        </p:blipFill>
        <p:spPr>
          <a:xfrm>
            <a:off x="6849776" y="631432"/>
            <a:ext cx="4700724" cy="2955067"/>
          </a:xfrm>
          <a:prstGeom prst="rect">
            <a:avLst/>
          </a:prstGeom>
          <a:noFill/>
          <a:ln>
            <a:noFill/>
          </a:ln>
        </p:spPr>
      </p:pic>
      <p:pic>
        <p:nvPicPr>
          <p:cNvPr id="117" name="Google Shape;117;p5"/>
          <p:cNvPicPr preferRelativeResize="0"/>
          <p:nvPr/>
        </p:nvPicPr>
        <p:blipFill rotWithShape="1">
          <a:blip r:embed="rId4">
            <a:alphaModFix/>
          </a:blip>
          <a:srcRect b="0" l="0" r="0" t="0"/>
          <a:stretch/>
        </p:blipFill>
        <p:spPr>
          <a:xfrm>
            <a:off x="1095904" y="821125"/>
            <a:ext cx="5657578" cy="5502184"/>
          </a:xfrm>
          <a:prstGeom prst="rect">
            <a:avLst/>
          </a:prstGeom>
          <a:noFill/>
          <a:ln>
            <a:noFill/>
          </a:ln>
        </p:spPr>
      </p:pic>
      <p:cxnSp>
        <p:nvCxnSpPr>
          <p:cNvPr id="118" name="Google Shape;118;p5"/>
          <p:cNvCxnSpPr/>
          <p:nvPr/>
        </p:nvCxnSpPr>
        <p:spPr>
          <a:xfrm flipH="1" rot="10800000">
            <a:off x="2903838" y="2348927"/>
            <a:ext cx="4400344" cy="494273"/>
          </a:xfrm>
          <a:prstGeom prst="straightConnector1">
            <a:avLst/>
          </a:prstGeom>
          <a:noFill/>
          <a:ln cap="flat" cmpd="sng" w="38100">
            <a:solidFill>
              <a:schemeClr val="dk1"/>
            </a:solidFill>
            <a:prstDash val="solid"/>
            <a:round/>
            <a:headEnd len="med" w="med" type="triangle"/>
            <a:tailEnd len="med" w="med" type="triangle"/>
          </a:ln>
        </p:spPr>
      </p:cxnSp>
      <p:sp>
        <p:nvSpPr>
          <p:cNvPr id="119" name="Google Shape;119;p5"/>
          <p:cNvSpPr txBox="1"/>
          <p:nvPr/>
        </p:nvSpPr>
        <p:spPr>
          <a:xfrm>
            <a:off x="8701216" y="2717552"/>
            <a:ext cx="11738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White 38.3% </a:t>
            </a:r>
            <a:endParaRPr/>
          </a:p>
        </p:txBody>
      </p:sp>
      <p:sp>
        <p:nvSpPr>
          <p:cNvPr id="120" name="Google Shape;120;p5"/>
          <p:cNvSpPr txBox="1"/>
          <p:nvPr/>
        </p:nvSpPr>
        <p:spPr>
          <a:xfrm>
            <a:off x="9406054" y="1671083"/>
            <a:ext cx="11738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Latino 34.5%  </a:t>
            </a:r>
            <a:endParaRPr/>
          </a:p>
        </p:txBody>
      </p:sp>
      <p:sp>
        <p:nvSpPr>
          <p:cNvPr id="121" name="Google Shape;121;p5"/>
          <p:cNvSpPr txBox="1"/>
          <p:nvPr/>
        </p:nvSpPr>
        <p:spPr>
          <a:xfrm>
            <a:off x="7946167" y="1680394"/>
            <a:ext cx="151009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African American 15.5%</a:t>
            </a:r>
            <a:endParaRPr/>
          </a:p>
        </p:txBody>
      </p:sp>
      <p:sp>
        <p:nvSpPr>
          <p:cNvPr id="122" name="Google Shape;122;p5"/>
          <p:cNvSpPr txBox="1"/>
          <p:nvPr/>
        </p:nvSpPr>
        <p:spPr>
          <a:xfrm>
            <a:off x="8114786" y="1090180"/>
            <a:ext cx="176032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Asian American     </a:t>
            </a:r>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        8.1%</a:t>
            </a:r>
            <a:endParaRPr/>
          </a:p>
        </p:txBody>
      </p:sp>
      <p:sp>
        <p:nvSpPr>
          <p:cNvPr id="123" name="Google Shape;123;p5"/>
          <p:cNvSpPr txBox="1"/>
          <p:nvPr/>
        </p:nvSpPr>
        <p:spPr>
          <a:xfrm>
            <a:off x="6913357" y="3429000"/>
            <a:ext cx="5278643" cy="33085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100" u="sng" cap="none" strike="noStrike">
                <a:solidFill>
                  <a:srgbClr val="000000"/>
                </a:solidFill>
                <a:latin typeface="Arial"/>
                <a:ea typeface="Arial"/>
                <a:cs typeface="Arial"/>
                <a:sym typeface="Arial"/>
              </a:rPr>
              <a:t>Percentile </a:t>
            </a:r>
            <a:endParaRPr/>
          </a:p>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Asthma / Asma				100</a:t>
            </a:r>
            <a:endParaRPr/>
          </a:p>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Low Birth Weight / bajo peso al nacer			76</a:t>
            </a:r>
            <a:endParaRPr/>
          </a:p>
          <a:p>
            <a:pPr indent="0" lvl="0" marL="0" marR="0" rtl="0" algn="l">
              <a:lnSpc>
                <a:spcPct val="100000"/>
              </a:lnSpc>
              <a:spcBef>
                <a:spcPts val="0"/>
              </a:spcBef>
              <a:spcAft>
                <a:spcPts val="0"/>
              </a:spcAft>
              <a:buNone/>
            </a:pPr>
            <a:r>
              <a:rPr b="0" i="0" lang="en-US" sz="1100" u="none" cap="none" strike="noStrike">
                <a:solidFill>
                  <a:srgbClr val="000000"/>
                </a:solidFill>
                <a:latin typeface="Arial"/>
                <a:ea typeface="Arial"/>
                <a:cs typeface="Arial"/>
                <a:sym typeface="Arial"/>
              </a:rPr>
              <a:t>Cardiovascular Disease / Enfermedad cardiovascular		97</a:t>
            </a:r>
            <a:endParaRPr/>
          </a:p>
          <a:p>
            <a:pPr indent="0" lvl="0" marL="0" marR="0" rtl="0" algn="l">
              <a:lnSpc>
                <a:spcPct val="100000"/>
              </a:lnSpc>
              <a:spcBef>
                <a:spcPts val="0"/>
              </a:spcBef>
              <a:spcAft>
                <a:spcPts val="0"/>
              </a:spcAft>
              <a:buNone/>
            </a:pPr>
            <a:r>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Pollution / Contaminacion  </a:t>
            </a:r>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Ozone				51</a:t>
            </a:r>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Particulate Matter 2.5			38</a:t>
            </a:r>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Diesel Particulate Matter			70</a:t>
            </a:r>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Toxic Releases			29</a:t>
            </a:r>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Traffic				32</a:t>
            </a:r>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Pesticides				0</a:t>
            </a:r>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Drinking Water			17</a:t>
            </a:r>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Lead from Housing			79</a:t>
            </a:r>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Cleanup Sites			87</a:t>
            </a:r>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Groundwater Threats			94</a:t>
            </a:r>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Hazardous Waste			80</a:t>
            </a:r>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Impaired Waters			77</a:t>
            </a:r>
            <a:endParaRPr/>
          </a:p>
          <a:p>
            <a:pPr indent="0" lvl="0" marL="0" marR="0" rtl="0" algn="l">
              <a:lnSpc>
                <a:spcPct val="100000"/>
              </a:lnSpc>
              <a:spcBef>
                <a:spcPts val="0"/>
              </a:spcBef>
              <a:spcAft>
                <a:spcPts val="0"/>
              </a:spcAft>
              <a:buNone/>
            </a:pPr>
            <a:r>
              <a:rPr b="1" i="0" lang="en-US" sz="1100" u="none" cap="none" strike="noStrike">
                <a:solidFill>
                  <a:srgbClr val="000000"/>
                </a:solidFill>
                <a:latin typeface="Arial"/>
                <a:ea typeface="Arial"/>
                <a:cs typeface="Arial"/>
                <a:sym typeface="Arial"/>
              </a:rPr>
              <a:t>Solid Waste				22</a:t>
            </a:r>
            <a:endParaRPr/>
          </a:p>
        </p:txBody>
      </p:sp>
      <p:sp>
        <p:nvSpPr>
          <p:cNvPr id="124" name="Google Shape;124;p5"/>
          <p:cNvSpPr txBox="1"/>
          <p:nvPr/>
        </p:nvSpPr>
        <p:spPr>
          <a:xfrm>
            <a:off x="936029" y="6284560"/>
            <a:ext cx="61894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Source: https://oehha.ca.gov/calenviroscreen/report/calenviroscreen-30</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6"/>
          <p:cNvPicPr preferRelativeResize="0"/>
          <p:nvPr/>
        </p:nvPicPr>
        <p:blipFill rotWithShape="1">
          <a:blip r:embed="rId3">
            <a:alphaModFix/>
          </a:blip>
          <a:srcRect b="0" l="0" r="0" t="0"/>
          <a:stretch/>
        </p:blipFill>
        <p:spPr>
          <a:xfrm>
            <a:off x="7218376" y="849517"/>
            <a:ext cx="3543300" cy="2352675"/>
          </a:xfrm>
          <a:prstGeom prst="rect">
            <a:avLst/>
          </a:prstGeom>
          <a:noFill/>
          <a:ln>
            <a:noFill/>
          </a:ln>
        </p:spPr>
      </p:pic>
      <p:sp>
        <p:nvSpPr>
          <p:cNvPr id="130" name="Google Shape;130;p6"/>
          <p:cNvSpPr txBox="1"/>
          <p:nvPr>
            <p:ph type="title"/>
          </p:nvPr>
        </p:nvSpPr>
        <p:spPr>
          <a:xfrm>
            <a:off x="2309684" y="0"/>
            <a:ext cx="7572632" cy="82112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b="1" lang="en-US" sz="3000"/>
              <a:t>Environmental Justice Zones</a:t>
            </a:r>
            <a:endParaRPr/>
          </a:p>
        </p:txBody>
      </p:sp>
      <p:pic>
        <p:nvPicPr>
          <p:cNvPr id="131" name="Google Shape;131;p6"/>
          <p:cNvPicPr preferRelativeResize="0"/>
          <p:nvPr/>
        </p:nvPicPr>
        <p:blipFill rotWithShape="1">
          <a:blip r:embed="rId4">
            <a:alphaModFix/>
          </a:blip>
          <a:srcRect b="0" l="0" r="0" t="0"/>
          <a:stretch/>
        </p:blipFill>
        <p:spPr>
          <a:xfrm>
            <a:off x="1095904" y="821125"/>
            <a:ext cx="5657578" cy="5339452"/>
          </a:xfrm>
          <a:prstGeom prst="rect">
            <a:avLst/>
          </a:prstGeom>
          <a:noFill/>
          <a:ln>
            <a:noFill/>
          </a:ln>
        </p:spPr>
      </p:pic>
      <p:cxnSp>
        <p:nvCxnSpPr>
          <p:cNvPr id="132" name="Google Shape;132;p6"/>
          <p:cNvCxnSpPr/>
          <p:nvPr/>
        </p:nvCxnSpPr>
        <p:spPr>
          <a:xfrm flipH="1" rot="10800000">
            <a:off x="2705371" y="2179742"/>
            <a:ext cx="5067358" cy="2912209"/>
          </a:xfrm>
          <a:prstGeom prst="straightConnector1">
            <a:avLst/>
          </a:prstGeom>
          <a:noFill/>
          <a:ln cap="flat" cmpd="sng" w="38100">
            <a:solidFill>
              <a:schemeClr val="dk1"/>
            </a:solidFill>
            <a:prstDash val="solid"/>
            <a:round/>
            <a:headEnd len="med" w="med" type="triangle"/>
            <a:tailEnd len="med" w="med" type="triangle"/>
          </a:ln>
        </p:spPr>
      </p:cxnSp>
      <p:sp>
        <p:nvSpPr>
          <p:cNvPr id="133" name="Google Shape;133;p6"/>
          <p:cNvSpPr txBox="1"/>
          <p:nvPr/>
        </p:nvSpPr>
        <p:spPr>
          <a:xfrm>
            <a:off x="8695585" y="2767131"/>
            <a:ext cx="11738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White 12.1% </a:t>
            </a:r>
            <a:endParaRPr/>
          </a:p>
        </p:txBody>
      </p:sp>
      <p:sp>
        <p:nvSpPr>
          <p:cNvPr id="134" name="Google Shape;134;p6"/>
          <p:cNvSpPr txBox="1"/>
          <p:nvPr/>
        </p:nvSpPr>
        <p:spPr>
          <a:xfrm>
            <a:off x="9521774" y="1871965"/>
            <a:ext cx="117389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Latino 47.7%  </a:t>
            </a:r>
            <a:endParaRPr/>
          </a:p>
        </p:txBody>
      </p:sp>
      <p:sp>
        <p:nvSpPr>
          <p:cNvPr id="135" name="Google Shape;135;p6"/>
          <p:cNvSpPr txBox="1"/>
          <p:nvPr/>
        </p:nvSpPr>
        <p:spPr>
          <a:xfrm>
            <a:off x="7940537" y="2326547"/>
            <a:ext cx="151009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African American 13.1%</a:t>
            </a:r>
            <a:endParaRPr/>
          </a:p>
        </p:txBody>
      </p:sp>
      <p:sp>
        <p:nvSpPr>
          <p:cNvPr id="136" name="Google Shape;136;p6"/>
          <p:cNvSpPr txBox="1"/>
          <p:nvPr/>
        </p:nvSpPr>
        <p:spPr>
          <a:xfrm>
            <a:off x="7392397" y="1577656"/>
            <a:ext cx="185100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Asian American       </a:t>
            </a:r>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                18.8%</a:t>
            </a:r>
            <a:endParaRPr/>
          </a:p>
        </p:txBody>
      </p:sp>
      <p:sp>
        <p:nvSpPr>
          <p:cNvPr id="137" name="Google Shape;137;p6"/>
          <p:cNvSpPr txBox="1"/>
          <p:nvPr/>
        </p:nvSpPr>
        <p:spPr>
          <a:xfrm>
            <a:off x="7709306" y="3361855"/>
            <a:ext cx="3543300" cy="32316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Percentile</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Ozone		40</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Particulate Matter 2.5	35</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Diesel Particulate Matter	80</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Toxic Releases	32</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Traffic		91</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Pesticides		0</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Drinking Water	85</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Lead from Housing	69</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Cleanup Sites	10</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Groundwater Threats	60</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Hazardous Waste	66</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Impaired Waters	44</a:t>
            </a:r>
            <a:endParaRPr/>
          </a:p>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Solid Waste		0</a:t>
            </a:r>
            <a:endParaRPr/>
          </a:p>
          <a:p>
            <a:pPr indent="0" lvl="0" marL="0"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Asthma		98</a:t>
            </a:r>
            <a:endParaRPr/>
          </a:p>
          <a:p>
            <a:pPr indent="0" lvl="0" marL="0"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Low Birth Weight	92</a:t>
            </a:r>
            <a:endParaRPr/>
          </a:p>
          <a:p>
            <a:pPr indent="0" lvl="0" marL="0" marR="0" rtl="0" algn="l">
              <a:lnSpc>
                <a:spcPct val="100000"/>
              </a:lnSpc>
              <a:spcBef>
                <a:spcPts val="0"/>
              </a:spcBef>
              <a:spcAft>
                <a:spcPts val="0"/>
              </a:spcAft>
              <a:buNone/>
            </a:pPr>
            <a:r>
              <a:rPr b="1" i="0" lang="en-US" sz="1200" u="none" cap="none" strike="noStrike">
                <a:solidFill>
                  <a:srgbClr val="000000"/>
                </a:solidFill>
                <a:latin typeface="Arial"/>
                <a:ea typeface="Arial"/>
                <a:cs typeface="Arial"/>
                <a:sym typeface="Arial"/>
              </a:rPr>
              <a:t>Cardiovascular Disease	99</a:t>
            </a:r>
            <a:endParaRPr/>
          </a:p>
        </p:txBody>
      </p:sp>
      <p:sp>
        <p:nvSpPr>
          <p:cNvPr id="138" name="Google Shape;138;p6"/>
          <p:cNvSpPr txBox="1"/>
          <p:nvPr/>
        </p:nvSpPr>
        <p:spPr>
          <a:xfrm>
            <a:off x="936029" y="6284560"/>
            <a:ext cx="61894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Source: https://oehha.ca.gov/calenviroscreen/report/calenviroscreen-30</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BFBF"/>
        </a:solidFill>
      </p:bgPr>
    </p:bg>
    <p:spTree>
      <p:nvGrpSpPr>
        <p:cNvPr id="142" name="Shape 142"/>
        <p:cNvGrpSpPr/>
        <p:nvPr/>
      </p:nvGrpSpPr>
      <p:grpSpPr>
        <a:xfrm>
          <a:off x="0" y="0"/>
          <a:ext cx="0" cy="0"/>
          <a:chOff x="0" y="0"/>
          <a:chExt cx="0" cy="0"/>
        </a:xfrm>
      </p:grpSpPr>
      <p:pic>
        <p:nvPicPr>
          <p:cNvPr id="143" name="Google Shape;143;p7"/>
          <p:cNvPicPr preferRelativeResize="0"/>
          <p:nvPr/>
        </p:nvPicPr>
        <p:blipFill rotWithShape="1">
          <a:blip r:embed="rId3">
            <a:alphaModFix/>
          </a:blip>
          <a:srcRect b="0" l="0" r="0" t="0"/>
          <a:stretch/>
        </p:blipFill>
        <p:spPr>
          <a:xfrm>
            <a:off x="240145" y="-110836"/>
            <a:ext cx="11822546" cy="72413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8"/>
          <p:cNvPicPr preferRelativeResize="0"/>
          <p:nvPr/>
        </p:nvPicPr>
        <p:blipFill rotWithShape="1">
          <a:blip r:embed="rId3">
            <a:alphaModFix/>
          </a:blip>
          <a:srcRect b="0" l="0" r="0" t="0"/>
          <a:stretch/>
        </p:blipFill>
        <p:spPr>
          <a:xfrm>
            <a:off x="1590675" y="73000"/>
            <a:ext cx="9475116" cy="6784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A8D08C"/>
            </a:gs>
            <a:gs pos="74000">
              <a:srgbClr val="C4E0B2"/>
            </a:gs>
            <a:gs pos="83000">
              <a:srgbClr val="C4E0B2"/>
            </a:gs>
            <a:gs pos="92027">
              <a:srgbClr val="E1EFD8"/>
            </a:gs>
            <a:gs pos="100000">
              <a:srgbClr val="CCE0F2"/>
            </a:gs>
          </a:gsLst>
          <a:lin ang="5400000" scaled="0"/>
        </a:gradFill>
      </p:bgPr>
    </p:bg>
    <p:spTree>
      <p:nvGrpSpPr>
        <p:cNvPr id="152" name="Shape 152"/>
        <p:cNvGrpSpPr/>
        <p:nvPr/>
      </p:nvGrpSpPr>
      <p:grpSpPr>
        <a:xfrm>
          <a:off x="0" y="0"/>
          <a:ext cx="0" cy="0"/>
          <a:chOff x="0" y="0"/>
          <a:chExt cx="0" cy="0"/>
        </a:xfrm>
      </p:grpSpPr>
      <p:sp>
        <p:nvSpPr>
          <p:cNvPr id="153" name="Google Shape;153;p9"/>
          <p:cNvSpPr/>
          <p:nvPr/>
        </p:nvSpPr>
        <p:spPr>
          <a:xfrm>
            <a:off x="732993" y="158155"/>
            <a:ext cx="10726014" cy="1261884"/>
          </a:xfrm>
          <a:prstGeom prst="rect">
            <a:avLst/>
          </a:prstGeom>
          <a:noFill/>
          <a:ln cap="flat" cmpd="sng" w="381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000" u="none" cap="none" strike="noStrike">
                <a:solidFill>
                  <a:srgbClr val="1E4E79"/>
                </a:solidFill>
                <a:latin typeface="Arial"/>
                <a:ea typeface="Arial"/>
                <a:cs typeface="Arial"/>
                <a:sym typeface="Arial"/>
              </a:rPr>
              <a:t>Laudato Si </a:t>
            </a:r>
            <a:endParaRPr/>
          </a:p>
          <a:p>
            <a:pPr indent="0" lvl="0" marL="0" marR="0" rtl="0" algn="ctr">
              <a:lnSpc>
                <a:spcPct val="100000"/>
              </a:lnSpc>
              <a:spcBef>
                <a:spcPts val="0"/>
              </a:spcBef>
              <a:spcAft>
                <a:spcPts val="0"/>
              </a:spcAft>
              <a:buNone/>
            </a:pPr>
            <a:r>
              <a:rPr b="1" i="0" lang="en-US" sz="1800" u="none" cap="none" strike="noStrike">
                <a:solidFill>
                  <a:srgbClr val="1E4E79"/>
                </a:solidFill>
                <a:latin typeface="Arial"/>
                <a:ea typeface="Arial"/>
                <a:cs typeface="Arial"/>
                <a:sym typeface="Arial"/>
              </a:rPr>
              <a:t>On Care for Our Common Home</a:t>
            </a:r>
            <a:endParaRPr/>
          </a:p>
          <a:p>
            <a:pPr indent="0" lvl="0" marL="0" marR="0" rtl="0" algn="ctr">
              <a:lnSpc>
                <a:spcPct val="100000"/>
              </a:lnSpc>
              <a:spcBef>
                <a:spcPts val="0"/>
              </a:spcBef>
              <a:spcAft>
                <a:spcPts val="0"/>
              </a:spcAft>
              <a:buNone/>
            </a:pPr>
            <a:r>
              <a:rPr b="1" i="0" lang="en-US" sz="1800" u="none" cap="none" strike="noStrike">
                <a:solidFill>
                  <a:srgbClr val="1E4E79"/>
                </a:solidFill>
                <a:latin typeface="Arial"/>
                <a:ea typeface="Arial"/>
                <a:cs typeface="Arial"/>
                <a:sym typeface="Arial"/>
              </a:rPr>
              <a:t>Cuidando Nuestra Casa Común</a:t>
            </a:r>
            <a:endParaRPr b="1" i="0" sz="1800" u="none" cap="none" strike="noStrike">
              <a:solidFill>
                <a:srgbClr val="1E4E79"/>
              </a:solidFill>
              <a:latin typeface="Arial"/>
              <a:ea typeface="Arial"/>
              <a:cs typeface="Arial"/>
              <a:sym typeface="Arial"/>
            </a:endParaRPr>
          </a:p>
        </p:txBody>
      </p:sp>
      <p:sp>
        <p:nvSpPr>
          <p:cNvPr id="154" name="Google Shape;154;p9"/>
          <p:cNvSpPr txBox="1"/>
          <p:nvPr/>
        </p:nvSpPr>
        <p:spPr>
          <a:xfrm>
            <a:off x="7991383" y="1508227"/>
            <a:ext cx="4554491"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Open Sans"/>
                <a:ea typeface="Open Sans"/>
                <a:cs typeface="Open Sans"/>
                <a:sym typeface="Open Sans"/>
              </a:rPr>
              <a:t>A MORAL AND SPIRITUAL CHALLENGE</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Open Sans"/>
                <a:ea typeface="Open Sans"/>
                <a:cs typeface="Open Sans"/>
                <a:sym typeface="Open Sans"/>
              </a:rPr>
              <a:t>UN DESAFÍO ESPIRITUAL Y MORAL</a:t>
            </a:r>
            <a:endParaRPr b="0" i="0" sz="1600" u="none" cap="none" strike="noStrike">
              <a:solidFill>
                <a:srgbClr val="000000"/>
              </a:solidFill>
              <a:latin typeface="Arial"/>
              <a:ea typeface="Arial"/>
              <a:cs typeface="Arial"/>
              <a:sym typeface="Arial"/>
            </a:endParaRPr>
          </a:p>
        </p:txBody>
      </p:sp>
      <p:sp>
        <p:nvSpPr>
          <p:cNvPr id="155" name="Google Shape;155;p9"/>
          <p:cNvSpPr txBox="1"/>
          <p:nvPr/>
        </p:nvSpPr>
        <p:spPr>
          <a:xfrm>
            <a:off x="431310" y="2418037"/>
            <a:ext cx="305798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Open Sans"/>
                <a:ea typeface="Open Sans"/>
                <a:cs typeface="Open Sans"/>
                <a:sym typeface="Open Sans"/>
              </a:rPr>
              <a:t>IMPACT ON THE POOR</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Open Sans"/>
                <a:ea typeface="Open Sans"/>
                <a:cs typeface="Open Sans"/>
                <a:sym typeface="Open Sans"/>
              </a:rPr>
              <a:t>EL IMPACTO CON LOS POBRES</a:t>
            </a:r>
            <a:r>
              <a:rPr b="1" i="0" lang="en-US" sz="1600" u="none" cap="none" strike="noStrike">
                <a:solidFill>
                  <a:srgbClr val="000000"/>
                </a:solidFill>
                <a:latin typeface="Open Sans"/>
                <a:ea typeface="Open Sans"/>
                <a:cs typeface="Open Sans"/>
                <a:sym typeface="Open Sans"/>
              </a:rPr>
              <a:t>	</a:t>
            </a:r>
            <a:endParaRPr b="1" i="0" sz="1600" u="none" cap="none" strike="noStrike">
              <a:solidFill>
                <a:srgbClr val="000000"/>
              </a:solidFill>
              <a:latin typeface="Open Sans"/>
              <a:ea typeface="Open Sans"/>
              <a:cs typeface="Open Sans"/>
              <a:sym typeface="Open Sans"/>
            </a:endParaRPr>
          </a:p>
        </p:txBody>
      </p:sp>
      <p:sp>
        <p:nvSpPr>
          <p:cNvPr id="156" name="Google Shape;156;p9"/>
          <p:cNvSpPr txBox="1"/>
          <p:nvPr/>
        </p:nvSpPr>
        <p:spPr>
          <a:xfrm>
            <a:off x="431311" y="1576903"/>
            <a:ext cx="316097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Open Sans"/>
                <a:ea typeface="Open Sans"/>
                <a:cs typeface="Open Sans"/>
                <a:sym typeface="Open Sans"/>
              </a:rPr>
              <a:t>CARE FOR GOD’S CREATION</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Open Sans"/>
                <a:ea typeface="Open Sans"/>
                <a:cs typeface="Open Sans"/>
                <a:sym typeface="Open Sans"/>
              </a:rPr>
              <a:t>CUIDANDO LA CREACIÓN DE DIOS</a:t>
            </a:r>
            <a:endParaRPr b="0" i="0" sz="1600" u="none" cap="none" strike="noStrike">
              <a:solidFill>
                <a:srgbClr val="000000"/>
              </a:solidFill>
              <a:latin typeface="Open Sans"/>
              <a:ea typeface="Open Sans"/>
              <a:cs typeface="Open Sans"/>
              <a:sym typeface="Open Sans"/>
            </a:endParaRPr>
          </a:p>
        </p:txBody>
      </p:sp>
      <p:sp>
        <p:nvSpPr>
          <p:cNvPr id="157" name="Google Shape;157;p9"/>
          <p:cNvSpPr txBox="1"/>
          <p:nvPr/>
        </p:nvSpPr>
        <p:spPr>
          <a:xfrm>
            <a:off x="7991383" y="2570739"/>
            <a:ext cx="418675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Open Sans"/>
                <a:ea typeface="Open Sans"/>
                <a:cs typeface="Open Sans"/>
                <a:sym typeface="Open Sans"/>
              </a:rPr>
              <a:t>CALLED TO SOLIDARITY</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Open Sans"/>
                <a:ea typeface="Open Sans"/>
                <a:cs typeface="Open Sans"/>
                <a:sym typeface="Open Sans"/>
              </a:rPr>
              <a:t>UN LLAMADO A LA SOLIDARIDAD</a:t>
            </a:r>
            <a:endParaRPr b="0" i="0" sz="1600" u="none" cap="none" strike="noStrike">
              <a:solidFill>
                <a:srgbClr val="000000"/>
              </a:solidFill>
              <a:latin typeface="Arial"/>
              <a:ea typeface="Arial"/>
              <a:cs typeface="Arial"/>
              <a:sym typeface="Arial"/>
            </a:endParaRPr>
          </a:p>
        </p:txBody>
      </p:sp>
      <p:sp>
        <p:nvSpPr>
          <p:cNvPr id="158" name="Google Shape;158;p9"/>
          <p:cNvSpPr txBox="1"/>
          <p:nvPr/>
        </p:nvSpPr>
        <p:spPr>
          <a:xfrm>
            <a:off x="431310" y="3348149"/>
            <a:ext cx="3881251"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Open Sans"/>
                <a:ea typeface="Open Sans"/>
                <a:cs typeface="Open Sans"/>
                <a:sym typeface="Open Sans"/>
              </a:rPr>
              <a:t>TECHNOLOGICAL AND ECONOMIC DEVELOPMENT IMPACT ON THE PLANET</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Open Sans"/>
                <a:ea typeface="Open Sans"/>
                <a:cs typeface="Open Sans"/>
                <a:sym typeface="Open Sans"/>
              </a:rPr>
              <a:t>DESARROLLO TECHNOLOGICO Y ECONOMICO Y SU IMPACTO EN EL PLANETA</a:t>
            </a:r>
            <a:r>
              <a:rPr b="1" i="0" lang="en-US" sz="1600" u="none" cap="none" strike="noStrike">
                <a:solidFill>
                  <a:srgbClr val="000000"/>
                </a:solidFill>
                <a:latin typeface="Open Sans"/>
                <a:ea typeface="Open Sans"/>
                <a:cs typeface="Open Sans"/>
                <a:sym typeface="Open Sans"/>
              </a:rPr>
              <a:t>	</a:t>
            </a:r>
            <a:endParaRPr b="1" i="0" sz="1600" u="none" cap="none" strike="noStrike">
              <a:solidFill>
                <a:srgbClr val="000000"/>
              </a:solidFill>
              <a:latin typeface="Open Sans"/>
              <a:ea typeface="Open Sans"/>
              <a:cs typeface="Open Sans"/>
              <a:sym typeface="Open Sans"/>
            </a:endParaRPr>
          </a:p>
        </p:txBody>
      </p:sp>
      <p:sp>
        <p:nvSpPr>
          <p:cNvPr id="159" name="Google Shape;159;p9"/>
          <p:cNvSpPr txBox="1"/>
          <p:nvPr/>
        </p:nvSpPr>
        <p:spPr>
          <a:xfrm>
            <a:off x="7991383" y="3584878"/>
            <a:ext cx="3836626"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600" u="none" cap="none" strike="noStrike">
                <a:solidFill>
                  <a:srgbClr val="000000"/>
                </a:solidFill>
                <a:latin typeface="Open Sans"/>
                <a:ea typeface="Open Sans"/>
                <a:cs typeface="Open Sans"/>
                <a:sym typeface="Open Sans"/>
              </a:rPr>
              <a:t>SUPPORTING LIFE, PROTECTING CREATION</a:t>
            </a:r>
            <a:endParaRPr/>
          </a:p>
          <a:p>
            <a:pPr indent="0" lvl="0" marL="0" marR="0" rtl="0" algn="l">
              <a:lnSpc>
                <a:spcPct val="100000"/>
              </a:lnSpc>
              <a:spcBef>
                <a:spcPts val="0"/>
              </a:spcBef>
              <a:spcAft>
                <a:spcPts val="0"/>
              </a:spcAft>
              <a:buNone/>
            </a:pPr>
            <a:r>
              <a:rPr b="0" i="0" lang="en-US" sz="1600" u="none" cap="none" strike="noStrike">
                <a:solidFill>
                  <a:srgbClr val="000000"/>
                </a:solidFill>
                <a:latin typeface="Open Sans"/>
                <a:ea typeface="Open Sans"/>
                <a:cs typeface="Open Sans"/>
                <a:sym typeface="Open Sans"/>
              </a:rPr>
              <a:t>PROTECCION A LA VIDA Y LA CREACION</a:t>
            </a:r>
            <a:endParaRPr b="1" i="0" sz="1600" u="none" cap="none" strike="noStrike">
              <a:solidFill>
                <a:srgbClr val="000000"/>
              </a:solidFill>
              <a:latin typeface="Open Sans"/>
              <a:ea typeface="Open Sans"/>
              <a:cs typeface="Open Sans"/>
              <a:sym typeface="Open Sans"/>
            </a:endParaRPr>
          </a:p>
        </p:txBody>
      </p:sp>
      <p:sp>
        <p:nvSpPr>
          <p:cNvPr id="160" name="Google Shape;160;p9"/>
          <p:cNvSpPr txBox="1"/>
          <p:nvPr/>
        </p:nvSpPr>
        <p:spPr>
          <a:xfrm>
            <a:off x="2196527" y="4569337"/>
            <a:ext cx="7798945" cy="16773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A TIME TO ACT</a:t>
            </a:r>
            <a:endParaRPr/>
          </a:p>
          <a:p>
            <a:pPr indent="0" lvl="0" marL="0" marR="0" rtl="0" algn="ctr">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Pope Francis calls for a change in lifestyle and consumption. We can make important changes as individuals, families, and communities, and as civil and political leaders.</a:t>
            </a:r>
            <a:endParaRPr/>
          </a:p>
          <a:p>
            <a:pPr indent="0" lvl="0" marL="0" marR="0" rtl="0" algn="ctr">
              <a:lnSpc>
                <a:spcPct val="100000"/>
              </a:lnSpc>
              <a:spcBef>
                <a:spcPts val="0"/>
              </a:spcBef>
              <a:spcAft>
                <a:spcPts val="0"/>
              </a:spcAft>
              <a:buNone/>
            </a:pPr>
            <a:r>
              <a:t/>
            </a:r>
            <a:endParaRPr b="0" i="0" sz="1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El Papa Francisco nos llama a cambiar nuestro estilo de vida y consumo.  Podemos hacer cambios importantes como individuos, familias, y comunidades y como lideres civicos y politicos</a:t>
            </a:r>
            <a:r>
              <a:rPr b="1" i="0" lang="en-US" sz="1500" u="none" cap="none" strike="noStrike">
                <a:solidFill>
                  <a:srgbClr val="000000"/>
                </a:solidFill>
                <a:latin typeface="Open Sans"/>
                <a:ea typeface="Open Sans"/>
                <a:cs typeface="Open Sans"/>
                <a:sym typeface="Open Sans"/>
              </a:rPr>
              <a:t>.</a:t>
            </a:r>
            <a:endParaRPr b="0" i="0" sz="1500" u="none" cap="none" strike="noStrike">
              <a:solidFill>
                <a:srgbClr val="000000"/>
              </a:solidFill>
              <a:latin typeface="Arial"/>
              <a:ea typeface="Arial"/>
              <a:cs typeface="Arial"/>
              <a:sym typeface="Arial"/>
            </a:endParaRPr>
          </a:p>
        </p:txBody>
      </p:sp>
      <p:sp>
        <p:nvSpPr>
          <p:cNvPr id="161" name="Google Shape;161;p9"/>
          <p:cNvSpPr txBox="1"/>
          <p:nvPr/>
        </p:nvSpPr>
        <p:spPr>
          <a:xfrm>
            <a:off x="228821" y="6503078"/>
            <a:ext cx="6339590" cy="2308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3">
                  <a:extLst>
                    <a:ext uri="{A12FA001-AC4F-418D-AE19-62706E023703}">
                      <ahyp:hlinkClr val="tx"/>
                    </a:ext>
                  </a:extLst>
                </a:hlinkClick>
              </a:rPr>
              <a:t>https://www.sandiego.edu/francis/laudato-si/major-themes.php</a:t>
            </a:r>
            <a:r>
              <a:rPr b="0" i="0" lang="en-US" sz="900" u="none" cap="none" strike="noStrike">
                <a:solidFill>
                  <a:srgbClr val="000000"/>
                </a:solidFill>
                <a:latin typeface="Arial"/>
                <a:ea typeface="Arial"/>
                <a:cs typeface="Arial"/>
                <a:sym typeface="Arial"/>
              </a:rPr>
              <a:t>       (used at parishes)</a:t>
            </a:r>
            <a:endParaRPr/>
          </a:p>
        </p:txBody>
      </p:sp>
      <p:sp>
        <p:nvSpPr>
          <p:cNvPr id="162" name="Google Shape;162;p9"/>
          <p:cNvSpPr txBox="1"/>
          <p:nvPr/>
        </p:nvSpPr>
        <p:spPr>
          <a:xfrm>
            <a:off x="4686660" y="3181820"/>
            <a:ext cx="2537925" cy="11541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Create </a:t>
            </a:r>
            <a:endParaRPr/>
          </a:p>
          <a:p>
            <a:pPr indent="0" lvl="0" marL="0" marR="0" rtl="0" algn="ctr">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HOPE AND JOY</a:t>
            </a:r>
            <a:endParaRPr/>
          </a:p>
          <a:p>
            <a:pPr indent="0" lvl="0" marL="0" marR="0" rtl="0" algn="ctr">
              <a:lnSpc>
                <a:spcPct val="100000"/>
              </a:lnSpc>
              <a:spcBef>
                <a:spcPts val="0"/>
              </a:spcBef>
              <a:spcAft>
                <a:spcPts val="0"/>
              </a:spcAft>
              <a:buNone/>
            </a:pPr>
            <a:r>
              <a:t/>
            </a:r>
            <a:endParaRPr b="1"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Crear</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La Esperanza y Alegria</a:t>
            </a:r>
            <a:endParaRPr/>
          </a:p>
        </p:txBody>
      </p:sp>
      <p:sp>
        <p:nvSpPr>
          <p:cNvPr id="163" name="Google Shape;163;p9"/>
          <p:cNvSpPr txBox="1"/>
          <p:nvPr/>
        </p:nvSpPr>
        <p:spPr>
          <a:xfrm>
            <a:off x="4312559" y="1653394"/>
            <a:ext cx="3286125" cy="11541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600" u="none" cap="none" strike="noStrike">
                <a:solidFill>
                  <a:srgbClr val="000000"/>
                </a:solidFill>
                <a:latin typeface="Arial"/>
                <a:ea typeface="Arial"/>
                <a:cs typeface="Arial"/>
                <a:sym typeface="Arial"/>
              </a:rPr>
              <a:t>Rebuild our connection with Earth, God, and Each other</a:t>
            </a:r>
            <a:endParaRPr/>
          </a:p>
          <a:p>
            <a:pPr indent="0" lvl="0" marL="0" marR="0" rtl="0" algn="ctr">
              <a:lnSpc>
                <a:spcPct val="100000"/>
              </a:lnSpc>
              <a:spcBef>
                <a:spcPts val="0"/>
              </a:spcBef>
              <a:spcAft>
                <a:spcPts val="0"/>
              </a:spcAft>
              <a:buNone/>
            </a:pPr>
            <a:r>
              <a:t/>
            </a:r>
            <a:endParaRPr b="1" i="0" sz="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Reconstruir nuestra conexión con la Tierra, Dios, y uno al otro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Herman Barahona</dc:creator>
</cp:coreProperties>
</file>